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73" r:id="rId2"/>
    <p:sldId id="317" r:id="rId3"/>
    <p:sldId id="257" r:id="rId4"/>
    <p:sldId id="316" r:id="rId5"/>
    <p:sldId id="321" r:id="rId6"/>
    <p:sldId id="319" r:id="rId7"/>
    <p:sldId id="286" r:id="rId8"/>
    <p:sldId id="289" r:id="rId9"/>
    <p:sldId id="275" r:id="rId10"/>
    <p:sldId id="325" r:id="rId11"/>
    <p:sldId id="297" r:id="rId12"/>
    <p:sldId id="299" r:id="rId13"/>
    <p:sldId id="314" r:id="rId14"/>
    <p:sldId id="315" r:id="rId15"/>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Customer" initials="V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8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17" autoAdjust="0"/>
    <p:restoredTop sz="77712" autoAdjust="0"/>
  </p:normalViewPr>
  <p:slideViewPr>
    <p:cSldViewPr snapToGrid="0">
      <p:cViewPr>
        <p:scale>
          <a:sx n="87" d="100"/>
          <a:sy n="87" d="100"/>
        </p:scale>
        <p:origin x="64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53E5F2A1-5ABC-477C-8FBC-7273B14BE750}" type="datetimeFigureOut">
              <a:rPr lang="en-US" smtClean="0"/>
              <a:pPr/>
              <a:t>4/18/17</a:t>
            </a:fld>
            <a:endParaRPr lang="en-US" dirty="0"/>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dirty="0"/>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6151A938-FF5B-46C4-9B7F-D7CB7D12A382}" type="slidenum">
              <a:rPr lang="en-US" smtClean="0"/>
              <a:pPr/>
              <a:t>‹#›</a:t>
            </a:fld>
            <a:endParaRPr lang="en-US" dirty="0"/>
          </a:p>
        </p:txBody>
      </p:sp>
    </p:spTree>
    <p:extLst>
      <p:ext uri="{BB962C8B-B14F-4D97-AF65-F5344CB8AC3E}">
        <p14:creationId xmlns:p14="http://schemas.microsoft.com/office/powerpoint/2010/main" val="5967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1</a:t>
            </a:fld>
            <a:endParaRPr lang="en-US" dirty="0"/>
          </a:p>
        </p:txBody>
      </p:sp>
    </p:spTree>
    <p:extLst>
      <p:ext uri="{BB962C8B-B14F-4D97-AF65-F5344CB8AC3E}">
        <p14:creationId xmlns:p14="http://schemas.microsoft.com/office/powerpoint/2010/main" val="30388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Hopefully you said</a:t>
            </a:r>
            <a:r>
              <a:rPr lang="en-US" baseline="0" dirty="0" smtClean="0"/>
              <a:t> physiotherapy or maybe more specifically a </a:t>
            </a:r>
            <a:r>
              <a:rPr lang="en-US" baseline="0" dirty="0" err="1" smtClean="0"/>
              <a:t>musculo</a:t>
            </a:r>
            <a:r>
              <a:rPr lang="en-US" baseline="0" dirty="0" smtClean="0"/>
              <a:t>-skeletal physiotherapists.  And that’s a great answer. When we graduate as </a:t>
            </a:r>
            <a:r>
              <a:rPr lang="en-US" sz="2400" dirty="0" smtClean="0"/>
              <a:t>Physiotherapists, we graduate as generalists.</a:t>
            </a:r>
            <a:r>
              <a:rPr lang="en-US" sz="2400" baseline="0" dirty="0" smtClean="0"/>
              <a:t>  That is we have </a:t>
            </a:r>
            <a:r>
              <a:rPr lang="en-US" sz="2200" dirty="0" smtClean="0"/>
              <a:t>Basic assessment and treatment skills in the areas of </a:t>
            </a:r>
            <a:r>
              <a:rPr lang="en-US" sz="2200" dirty="0" err="1" smtClean="0"/>
              <a:t>orthopeadic</a:t>
            </a:r>
            <a:r>
              <a:rPr lang="en-US" sz="2200" dirty="0" smtClean="0"/>
              <a:t>, neurological and cardiovascular rehab.</a:t>
            </a:r>
            <a:r>
              <a:rPr lang="en-US" sz="2200" baseline="0" dirty="0" smtClean="0"/>
              <a:t>  And we have met </a:t>
            </a:r>
            <a:r>
              <a:rPr lang="en-US" sz="2200" dirty="0" smtClean="0"/>
              <a:t>National entry-level education and practice standard.</a:t>
            </a:r>
            <a:r>
              <a:rPr lang="en-US" sz="2200" baseline="0" dirty="0" smtClean="0"/>
              <a:t>  However, w</a:t>
            </a:r>
            <a:r>
              <a:rPr lang="en-US" baseline="0" dirty="0" smtClean="0"/>
              <a:t>e are here today to discuss with you what is an FCAMPT physiotherapists and why you would want to choose an FCAMPT physiotherapist.  </a:t>
            </a:r>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10</a:t>
            </a:fld>
            <a:endParaRPr lang="en-US" dirty="0"/>
          </a:p>
        </p:txBody>
      </p:sp>
    </p:spTree>
    <p:extLst>
      <p:ext uri="{BB962C8B-B14F-4D97-AF65-F5344CB8AC3E}">
        <p14:creationId xmlns:p14="http://schemas.microsoft.com/office/powerpoint/2010/main" val="15753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7521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13</a:t>
            </a:fld>
            <a:endParaRPr lang="en-US" dirty="0"/>
          </a:p>
        </p:txBody>
      </p:sp>
    </p:spTree>
    <p:extLst>
      <p:ext uri="{BB962C8B-B14F-4D97-AF65-F5344CB8AC3E}">
        <p14:creationId xmlns:p14="http://schemas.microsoft.com/office/powerpoint/2010/main" val="1706774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14</a:t>
            </a:fld>
            <a:endParaRPr lang="en-US" dirty="0"/>
          </a:p>
        </p:txBody>
      </p:sp>
    </p:spTree>
    <p:extLst>
      <p:ext uri="{BB962C8B-B14F-4D97-AF65-F5344CB8AC3E}">
        <p14:creationId xmlns:p14="http://schemas.microsoft.com/office/powerpoint/2010/main" val="111184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2</a:t>
            </a:fld>
            <a:endParaRPr lang="en-US" dirty="0"/>
          </a:p>
        </p:txBody>
      </p:sp>
    </p:spTree>
    <p:extLst>
      <p:ext uri="{BB962C8B-B14F-4D97-AF65-F5344CB8AC3E}">
        <p14:creationId xmlns:p14="http://schemas.microsoft.com/office/powerpoint/2010/main" val="82052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r>
              <a:rPr lang="en-US" sz="1200" b="0" i="0" kern="1200" dirty="0" smtClean="0">
                <a:solidFill>
                  <a:schemeClr val="tx1"/>
                </a:solidFill>
                <a:effectLst/>
                <a:latin typeface="+mn-lt"/>
                <a:ea typeface="+mn-ea"/>
                <a:cs typeface="+mn-cs"/>
              </a:rPr>
              <a:t>Canadian Academy of Manipulative Physiotherapy (CAMPT) is a professional group of physiotherapists who have completed post-graduate training in hands on therapy treatment techniques, joint manipulation, and clinical reasoning skill. Research has shown that CAMPT-trained physiotherapists have successful treatment outcomes with their patients.</a:t>
            </a:r>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3</a:t>
            </a:fld>
            <a:endParaRPr lang="en-US" dirty="0"/>
          </a:p>
        </p:txBody>
      </p:sp>
    </p:spTree>
    <p:extLst>
      <p:ext uri="{BB962C8B-B14F-4D97-AF65-F5344CB8AC3E}">
        <p14:creationId xmlns:p14="http://schemas.microsoft.com/office/powerpoint/2010/main" val="264064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4</a:t>
            </a:fld>
            <a:endParaRPr lang="en-US" dirty="0"/>
          </a:p>
        </p:txBody>
      </p:sp>
    </p:spTree>
    <p:extLst>
      <p:ext uri="{BB962C8B-B14F-4D97-AF65-F5344CB8AC3E}">
        <p14:creationId xmlns:p14="http://schemas.microsoft.com/office/powerpoint/2010/main" val="332488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One</a:t>
            </a:r>
            <a:r>
              <a:rPr lang="en-US" sz="1200" b="0" i="0" kern="1200" baseline="0" dirty="0" smtClean="0">
                <a:solidFill>
                  <a:schemeClr val="tx1"/>
                </a:solidFill>
                <a:effectLst/>
                <a:latin typeface="+mn-lt"/>
                <a:ea typeface="+mn-ea"/>
                <a:cs typeface="+mn-cs"/>
              </a:rPr>
              <a:t> of the main treatment tools used by </a:t>
            </a:r>
            <a:r>
              <a:rPr lang="en-US" sz="1200" b="0" i="0" kern="1200" baseline="0" dirty="0" err="1" smtClean="0">
                <a:solidFill>
                  <a:schemeClr val="tx1"/>
                </a:solidFill>
                <a:effectLst/>
                <a:latin typeface="+mn-lt"/>
                <a:ea typeface="+mn-ea"/>
                <a:cs typeface="+mn-cs"/>
              </a:rPr>
              <a:t>FCAMPTs</a:t>
            </a:r>
            <a:r>
              <a:rPr lang="en-US" sz="1200" b="0" i="0" kern="1200" baseline="0" dirty="0" smtClean="0">
                <a:solidFill>
                  <a:schemeClr val="tx1"/>
                </a:solidFill>
                <a:effectLst/>
                <a:latin typeface="+mn-lt"/>
                <a:ea typeface="+mn-ea"/>
                <a:cs typeface="+mn-cs"/>
              </a:rPr>
              <a:t> is hands on mobilization and manipulation techniques.  There is a growing body of evidence to support these techniques. </a:t>
            </a:r>
          </a:p>
          <a:p>
            <a:endParaRPr lang="en-US" sz="1200" b="0" i="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Following</a:t>
            </a:r>
            <a:r>
              <a:rPr lang="en-US" sz="1800" baseline="0" dirty="0" smtClean="0"/>
              <a:t> a Whiplash associated disorder, </a:t>
            </a:r>
            <a:r>
              <a:rPr lang="en-US" sz="1800" dirty="0" smtClean="0"/>
              <a:t>Treatment with manual therapy and exercise shows greater pain reduction up to 40% in</a:t>
            </a:r>
            <a:r>
              <a:rPr lang="en-US" sz="1800" baseline="0" dirty="0" smtClean="0"/>
              <a:t> just</a:t>
            </a:r>
            <a:r>
              <a:rPr lang="en-US" sz="1800" dirty="0" smtClean="0"/>
              <a:t> 6 weeks,</a:t>
            </a:r>
            <a:r>
              <a:rPr lang="en-US" sz="1800" baseline="0" dirty="0" smtClean="0"/>
              <a:t> while</a:t>
            </a:r>
            <a:r>
              <a:rPr lang="en-US" sz="1800" dirty="0" smtClean="0"/>
              <a:t> recovery was less than 5% recovery using educational videos and self treatment techniques.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There is a</a:t>
            </a:r>
            <a:r>
              <a:rPr lang="en-US" sz="1800" baseline="0" dirty="0" smtClean="0"/>
              <a:t> growing body of evidence to support manual and manipulative therapy to both the cervical and thoracic spine as effective treatment options for chronic neck pain</a:t>
            </a:r>
            <a:endParaRPr lang="en-US" sz="1800"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Ankle sprains have been studies to show up to 72% of people have persistent symptoms 6 months following injury. Treatment consisting of manual therapy and exercises demonstrated improved pain and symptoms in acute ankle sprains compared to exercise alone.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And specifically for manipulative therapy, Cleland et al found that manipulation was more effective for treating acute, mechanical low back pain than exercise or manual therapy.   </a:t>
            </a:r>
            <a:endParaRPr lang="en-US" baseline="0" dirty="0" smtClean="0"/>
          </a:p>
        </p:txBody>
      </p:sp>
      <p:sp>
        <p:nvSpPr>
          <p:cNvPr id="4" name="Slide Number Placeholder 3"/>
          <p:cNvSpPr>
            <a:spLocks noGrp="1"/>
          </p:cNvSpPr>
          <p:nvPr>
            <p:ph type="sldNum" sz="quarter" idx="10"/>
          </p:nvPr>
        </p:nvSpPr>
        <p:spPr/>
        <p:txBody>
          <a:bodyPr/>
          <a:lstStyle/>
          <a:p>
            <a:fld id="{6151A938-FF5B-46C4-9B7F-D7CB7D12A382}" type="slidenum">
              <a:rPr lang="en-US" smtClean="0"/>
              <a:pPr/>
              <a:t>5</a:t>
            </a:fld>
            <a:endParaRPr lang="en-US" dirty="0"/>
          </a:p>
        </p:txBody>
      </p:sp>
    </p:spTree>
    <p:extLst>
      <p:ext uri="{BB962C8B-B14F-4D97-AF65-F5344CB8AC3E}">
        <p14:creationId xmlns:p14="http://schemas.microsoft.com/office/powerpoint/2010/main" val="197759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6</a:t>
            </a:fld>
            <a:endParaRPr lang="en-US" dirty="0"/>
          </a:p>
        </p:txBody>
      </p:sp>
    </p:spTree>
    <p:extLst>
      <p:ext uri="{BB962C8B-B14F-4D97-AF65-F5344CB8AC3E}">
        <p14:creationId xmlns:p14="http://schemas.microsoft.com/office/powerpoint/2010/main" val="332488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7</a:t>
            </a:fld>
            <a:endParaRPr lang="en-US" dirty="0"/>
          </a:p>
        </p:txBody>
      </p:sp>
    </p:spTree>
    <p:extLst>
      <p:ext uri="{BB962C8B-B14F-4D97-AF65-F5344CB8AC3E}">
        <p14:creationId xmlns:p14="http://schemas.microsoft.com/office/powerpoint/2010/main" val="82052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8</a:t>
            </a:fld>
            <a:endParaRPr lang="en-US" dirty="0"/>
          </a:p>
        </p:txBody>
      </p:sp>
    </p:spTree>
    <p:extLst>
      <p:ext uri="{BB962C8B-B14F-4D97-AF65-F5344CB8AC3E}">
        <p14:creationId xmlns:p14="http://schemas.microsoft.com/office/powerpoint/2010/main" val="151532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Canada is a member organization of</a:t>
            </a:r>
            <a:r>
              <a:rPr lang="en-US" baseline="0" dirty="0" smtClean="0"/>
              <a:t> IFOMPT – The International Federation of </a:t>
            </a:r>
            <a:r>
              <a:rPr lang="en-US" baseline="0" dirty="0" err="1" smtClean="0"/>
              <a:t>Orthopeadic</a:t>
            </a:r>
            <a:r>
              <a:rPr lang="en-US" baseline="0" dirty="0" smtClean="0"/>
              <a:t> Manipulative Physical Therapists.  IFOMPT has high educational accreditation standards for the countries that wish to obtain membership.  These standards are regularly assessed and monitored by a third party to ensure they are upheld.  Canada’s membership organization of IFOMPT is CAMPT – the Canadian Academy of Manipulative Physiotherapists.  There are currently two educational insinuations in Canada that are being monitored for quality assurance by CAMPT.  Any graduates from these programs can apply for Fellowship of CAMPT and may use the trademarked and protected FCAMPT title. </a:t>
            </a:r>
            <a:endParaRPr lang="en-US" dirty="0"/>
          </a:p>
        </p:txBody>
      </p:sp>
      <p:sp>
        <p:nvSpPr>
          <p:cNvPr id="4" name="Slide Number Placeholder 3"/>
          <p:cNvSpPr>
            <a:spLocks noGrp="1"/>
          </p:cNvSpPr>
          <p:nvPr>
            <p:ph type="sldNum" sz="quarter" idx="10"/>
          </p:nvPr>
        </p:nvSpPr>
        <p:spPr/>
        <p:txBody>
          <a:bodyPr/>
          <a:lstStyle/>
          <a:p>
            <a:fld id="{6151A938-FF5B-46C4-9B7F-D7CB7D12A382}" type="slidenum">
              <a:rPr lang="en-US" smtClean="0"/>
              <a:pPr/>
              <a:t>9</a:t>
            </a:fld>
            <a:endParaRPr lang="en-US" dirty="0"/>
          </a:p>
        </p:txBody>
      </p:sp>
    </p:spTree>
    <p:extLst>
      <p:ext uri="{BB962C8B-B14F-4D97-AF65-F5344CB8AC3E}">
        <p14:creationId xmlns:p14="http://schemas.microsoft.com/office/powerpoint/2010/main" val="25009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900"/>
              </a:lnSpc>
              <a:defRPr b="1" i="0">
                <a:latin typeface="Calibri" charset="0"/>
                <a:ea typeface="Calibri" charset="0"/>
                <a:cs typeface="Calibri"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5426" y="1783830"/>
            <a:ext cx="9997728" cy="4041098"/>
          </a:xfrm>
        </p:spPr>
        <p:txBody>
          <a:bodyPr>
            <a:normAutofit/>
          </a:bodyPr>
          <a:lstStyle>
            <a:lvl1pPr>
              <a:buClr>
                <a:srgbClr val="A81F24"/>
              </a:buClr>
              <a:buSzPct val="50000"/>
              <a:defRPr sz="2400" b="0" i="0">
                <a:latin typeface="Calibri" charset="0"/>
                <a:ea typeface="Calibri" charset="0"/>
                <a:cs typeface="Calibri" charset="0"/>
              </a:defRPr>
            </a:lvl1pPr>
            <a:lvl2pPr>
              <a:buClr>
                <a:srgbClr val="A81F24"/>
              </a:buClr>
              <a:buSzPct val="50000"/>
              <a:defRPr sz="2000" b="0" i="0">
                <a:latin typeface="Calibri" charset="0"/>
                <a:ea typeface="Calibri" charset="0"/>
                <a:cs typeface="Calibri" charset="0"/>
              </a:defRPr>
            </a:lvl2pPr>
            <a:lvl3pPr>
              <a:buClr>
                <a:srgbClr val="A81F24"/>
              </a:buClr>
              <a:buSzPct val="50000"/>
              <a:defRPr sz="1800" b="0" i="0">
                <a:latin typeface="Calibri" charset="0"/>
                <a:ea typeface="Calibri" charset="0"/>
                <a:cs typeface="Calibri" charset="0"/>
              </a:defRPr>
            </a:lvl3pPr>
            <a:lvl4pPr>
              <a:buClr>
                <a:srgbClr val="A81F24"/>
              </a:buClr>
              <a:buSzPct val="50000"/>
              <a:defRPr sz="1600" b="0" i="0">
                <a:latin typeface="Calibri" charset="0"/>
                <a:ea typeface="Calibri" charset="0"/>
                <a:cs typeface="Calibri" charset="0"/>
              </a:defRPr>
            </a:lvl4pPr>
            <a:lvl5pPr>
              <a:buClr>
                <a:srgbClr val="A81F24"/>
              </a:buClr>
              <a:buSzPct val="50000"/>
              <a:defRPr sz="1600" b="0" i="0">
                <a:latin typeface="Calibri" charset="0"/>
                <a:ea typeface="Calibri" charset="0"/>
                <a:cs typeface="Calibr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224603" y="6391838"/>
            <a:ext cx="838199" cy="304799"/>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426" y="1762594"/>
            <a:ext cx="4825158" cy="4218481"/>
          </a:xfrm>
        </p:spPr>
        <p:txBody>
          <a:bodyPr>
            <a:normAutofit/>
          </a:bodyPr>
          <a:lstStyle>
            <a:lvl2pPr marL="742950" indent="-285750" algn="l" defTabSz="457200" rtl="0" eaLnBrk="1" latinLnBrk="0" hangingPunct="1">
              <a:spcBef>
                <a:spcPts val="1000"/>
              </a:spcBef>
              <a:spcAft>
                <a:spcPts val="0"/>
              </a:spcAft>
              <a:buClr>
                <a:srgbClr val="A81F24"/>
              </a:buClr>
              <a:buSzPct val="5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2pPr>
            <a:lvl3pPr marL="11430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3pPr>
            <a:lvl4pPr marL="16002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4pPr>
            <a:lvl5pPr marL="20574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a:solidFill>
                  <a:schemeClr val="tx1">
                    <a:lumMod val="75000"/>
                    <a:lumOff val="25000"/>
                  </a:schemeClr>
                </a:solidFill>
                <a:latin typeface="Calibri" charset="0"/>
                <a:ea typeface="Calibri" charset="0"/>
                <a:cs typeface="Calibri" charset="0"/>
              </a:defRPr>
            </a:lvl5pPr>
          </a:lstStyle>
          <a:p>
            <a:pPr lvl="0"/>
            <a:r>
              <a:rPr lang="en-US" dirty="0" smtClean="0"/>
              <a:t>Click to edit Master text styles</a:t>
            </a:r>
          </a:p>
          <a:p>
            <a:pPr marL="742950" lvl="1" indent="-285750" algn="l" defTabSz="457200" rtl="0" eaLnBrk="1" latinLnBrk="0" hangingPunct="1">
              <a:spcBef>
                <a:spcPts val="1000"/>
              </a:spcBef>
              <a:spcAft>
                <a:spcPts val="0"/>
              </a:spcAft>
              <a:buClr>
                <a:srgbClr val="A81F24"/>
              </a:buClr>
              <a:buSzPct val="50000"/>
              <a:buFont typeface="Wingdings 3" charset="2"/>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07995" y="1783829"/>
            <a:ext cx="4825159" cy="4197245"/>
          </a:xfrm>
        </p:spPr>
        <p:txBody>
          <a:bodyPr>
            <a:normAutofit/>
          </a:bodyPr>
          <a:lstStyle>
            <a:lvl2pPr marL="742950" indent="-285750" algn="l" defTabSz="457200" rtl="0" eaLnBrk="1" latinLnBrk="0" hangingPunct="1">
              <a:spcBef>
                <a:spcPts val="1000"/>
              </a:spcBef>
              <a:spcAft>
                <a:spcPts val="0"/>
              </a:spcAft>
              <a:buClr>
                <a:srgbClr val="A81F24"/>
              </a:buClr>
              <a:buSzPct val="50000"/>
              <a:buFont typeface="Wingdings 3" charset="2"/>
              <a:buChar char=""/>
              <a:defRPr lang="en-US" sz="2000" b="0" i="0" kern="1200" smtClean="0">
                <a:solidFill>
                  <a:schemeClr val="tx1">
                    <a:lumMod val="75000"/>
                    <a:lumOff val="25000"/>
                  </a:schemeClr>
                </a:solidFill>
                <a:latin typeface="Calibri" charset="0"/>
                <a:ea typeface="Calibri" charset="0"/>
                <a:cs typeface="Calibri" charset="0"/>
              </a:defRPr>
            </a:lvl2pPr>
            <a:lvl3pPr marL="1143000" indent="-228600" algn="l" defTabSz="457200" rtl="0" eaLnBrk="1" latinLnBrk="0" hangingPunct="1">
              <a:spcBef>
                <a:spcPts val="1000"/>
              </a:spcBef>
              <a:spcAft>
                <a:spcPts val="0"/>
              </a:spcAft>
              <a:buClr>
                <a:srgbClr val="A81F24"/>
              </a:buClr>
              <a:buSzPct val="50000"/>
              <a:buFont typeface="Wingdings 3" charset="2"/>
              <a:buChar char=""/>
              <a:defRPr lang="en-US" sz="2000" b="0" i="0" kern="1200" smtClean="0">
                <a:solidFill>
                  <a:schemeClr val="tx1">
                    <a:lumMod val="75000"/>
                    <a:lumOff val="25000"/>
                  </a:schemeClr>
                </a:solidFill>
                <a:latin typeface="Calibri" charset="0"/>
                <a:ea typeface="Calibri" charset="0"/>
                <a:cs typeface="Calibri" charset="0"/>
              </a:defRPr>
            </a:lvl3pPr>
            <a:lvl4pPr marL="1600200" indent="-228600" algn="l" defTabSz="457200" rtl="0" eaLnBrk="1" latinLnBrk="0" hangingPunct="1">
              <a:spcBef>
                <a:spcPts val="1000"/>
              </a:spcBef>
              <a:spcAft>
                <a:spcPts val="0"/>
              </a:spcAft>
              <a:buClr>
                <a:srgbClr val="A81F24"/>
              </a:buClr>
              <a:buSzPct val="50000"/>
              <a:buFont typeface="Wingdings 3" charset="2"/>
              <a:buChar char=""/>
              <a:defRPr lang="en-US" sz="2000" b="0" i="0" kern="1200" smtClean="0">
                <a:solidFill>
                  <a:schemeClr val="tx1">
                    <a:lumMod val="75000"/>
                    <a:lumOff val="25000"/>
                  </a:schemeClr>
                </a:solidFill>
                <a:latin typeface="Calibri" charset="0"/>
                <a:ea typeface="Calibri" charset="0"/>
                <a:cs typeface="Calibri" charset="0"/>
              </a:defRPr>
            </a:lvl4pPr>
            <a:lvl5pPr marL="20574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a:solidFill>
                  <a:schemeClr val="tx1">
                    <a:lumMod val="75000"/>
                    <a:lumOff val="25000"/>
                  </a:schemeClr>
                </a:solidFill>
                <a:latin typeface="Calibri" charset="0"/>
                <a:ea typeface="Calibri" charset="0"/>
                <a:cs typeface="Calibri"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11224603" y="6391838"/>
            <a:ext cx="838199" cy="304799"/>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900"/>
              </a:lnSpc>
              <a:defRPr b="1" i="0">
                <a:latin typeface="Calibri" charset="0"/>
                <a:ea typeface="Calibri" charset="0"/>
                <a:cs typeface="Calibri"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11224603" y="6391838"/>
            <a:ext cx="838199" cy="304799"/>
          </a:xfrm>
          <a:prstGeom prst="rect">
            <a:avLst/>
          </a:prstGeo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53104" y="6391838"/>
            <a:ext cx="990599" cy="304799"/>
          </a:xfrm>
          <a:prstGeom prst="rect">
            <a:avLst/>
          </a:prstGeom>
        </p:spPr>
        <p:txBody>
          <a:bodyPr/>
          <a:lstStyle/>
          <a:p>
            <a:fld id="{7C8D7E02-BCB8-4D50-A234-369438C08659}" type="datetimeFigureOut">
              <a:rPr lang="en-US" dirty="0"/>
              <a:pPr/>
              <a:t>4/18/17</a:t>
            </a:fld>
            <a:endParaRPr lang="en-US" dirty="0"/>
          </a:p>
        </p:txBody>
      </p:sp>
      <p:sp>
        <p:nvSpPr>
          <p:cNvPr id="3" name="Footer Placeholder 2"/>
          <p:cNvSpPr>
            <a:spLocks noGrp="1"/>
          </p:cNvSpPr>
          <p:nvPr>
            <p:ph type="ftr" sz="quarter" idx="11"/>
          </p:nvPr>
        </p:nvSpPr>
        <p:spPr>
          <a:xfrm>
            <a:off x="561110" y="6391838"/>
            <a:ext cx="3859795" cy="304801"/>
          </a:xfrm>
          <a:prstGeom prst="rect">
            <a:avLst/>
          </a:prstGeom>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3333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5426" y="476372"/>
            <a:ext cx="8761413" cy="70696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1110" y="1853992"/>
            <a:ext cx="8761413" cy="3842270"/>
          </a:xfrm>
          <a:prstGeom prst="rect">
            <a:avLst/>
          </a:prstGeom>
        </p:spPr>
        <p:txBody>
          <a:bodyPr vert="horz" lIns="91440" tIns="45720" rIns="91440" bIns="45720" rtlCol="0">
            <a:normAutofit/>
          </a:bodyPr>
          <a:lstStyle/>
          <a:p>
            <a:pPr lvl="0"/>
            <a:r>
              <a:rPr lang="en-US" dirty="0" smtClean="0"/>
              <a:t>Click to edit Master text styles</a:t>
            </a:r>
          </a:p>
          <a:p>
            <a:pPr marL="742950" lvl="1" indent="-285750" algn="l" defTabSz="457200" rtl="0" eaLnBrk="1" latinLnBrk="0" hangingPunct="1">
              <a:spcBef>
                <a:spcPts val="1000"/>
              </a:spcBef>
              <a:spcAft>
                <a:spcPts val="0"/>
              </a:spcAft>
              <a:buClr>
                <a:srgbClr val="A81F24"/>
              </a:buClr>
              <a:buSzPct val="50000"/>
              <a:buFont typeface="Wingdings 3" charset="2"/>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11224603" y="6391838"/>
            <a:ext cx="838199" cy="304799"/>
          </a:xfrm>
          <a:prstGeom prst="rect">
            <a:avLst/>
          </a:prstGeom>
        </p:spPr>
        <p:txBody>
          <a:bodyPr/>
          <a:lstStyle>
            <a:lvl1pPr>
              <a:defRPr>
                <a:latin typeface="Calibri" charset="0"/>
                <a:ea typeface="Calibri" charset="0"/>
                <a:cs typeface="Calibri" charset="0"/>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iming>
    <p:tnLst>
      <p:par>
        <p:cTn id="1" dur="indefinite" restart="never" nodeType="tmRoot"/>
      </p:par>
    </p:tnLst>
  </p:timing>
  <p:hf hdr="0" dt="0"/>
  <p:txStyles>
    <p:titleStyle>
      <a:lvl1pPr algn="l" defTabSz="457200" rtl="0" eaLnBrk="1" latinLnBrk="0" hangingPunct="1">
        <a:spcBef>
          <a:spcPct val="0"/>
        </a:spcBef>
        <a:buNone/>
        <a:defRPr sz="3600" b="1" i="0" kern="1200">
          <a:solidFill>
            <a:schemeClr val="bg2"/>
          </a:solidFill>
          <a:latin typeface="Calibri" charset="0"/>
          <a:ea typeface="Calibri" charset="0"/>
          <a:cs typeface="Calibri"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600"/>
        </a:spcBef>
        <a:spcAft>
          <a:spcPts val="0"/>
        </a:spcAft>
        <a:buClr>
          <a:srgbClr val="C00000"/>
        </a:buClr>
        <a:buSzPct val="80000"/>
        <a:buFont typeface="Wingdings 3" charset="2"/>
        <a:buNone/>
        <a:defRPr lang="en-US" sz="2400" b="0" i="0" kern="1200" dirty="0" smtClean="0">
          <a:solidFill>
            <a:schemeClr val="tx1">
              <a:lumMod val="75000"/>
              <a:lumOff val="25000"/>
            </a:schemeClr>
          </a:solidFill>
          <a:latin typeface="Calibri" charset="0"/>
          <a:ea typeface="Calibri" charset="0"/>
          <a:cs typeface="Calibri" charset="0"/>
        </a:defRPr>
      </a:lvl1pPr>
      <a:lvl2pPr marL="742950" indent="-285750" algn="l" defTabSz="457200" rtl="0" eaLnBrk="1" latinLnBrk="0" hangingPunct="1">
        <a:spcBef>
          <a:spcPts val="1000"/>
        </a:spcBef>
        <a:spcAft>
          <a:spcPts val="0"/>
        </a:spcAft>
        <a:buClr>
          <a:srgbClr val="C00000"/>
        </a:buClr>
        <a:buSzPct val="8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2pPr>
      <a:lvl3pPr marL="1143000" indent="-228600" algn="l" defTabSz="457200" rtl="0" eaLnBrk="1" latinLnBrk="0" hangingPunct="1">
        <a:spcBef>
          <a:spcPts val="1000"/>
        </a:spcBef>
        <a:spcAft>
          <a:spcPts val="0"/>
        </a:spcAft>
        <a:buClr>
          <a:srgbClr val="A81F24"/>
        </a:buClr>
        <a:buSzPct val="50000"/>
        <a:buFont typeface="Wingdings 3" charset="2"/>
        <a:buChar char=""/>
        <a:defRPr lang="en-US" sz="1800" b="0" i="0" kern="1200" dirty="0" smtClean="0">
          <a:solidFill>
            <a:schemeClr val="tx1">
              <a:lumMod val="75000"/>
              <a:lumOff val="25000"/>
            </a:schemeClr>
          </a:solidFill>
          <a:latin typeface="Calibri" charset="0"/>
          <a:ea typeface="Calibri" charset="0"/>
          <a:cs typeface="Calibri" charset="0"/>
        </a:defRPr>
      </a:lvl3pPr>
      <a:lvl4pPr marL="1600200" indent="-228600" algn="l" defTabSz="457200" rtl="0" eaLnBrk="1" latinLnBrk="0" hangingPunct="1">
        <a:spcBef>
          <a:spcPts val="1000"/>
        </a:spcBef>
        <a:spcAft>
          <a:spcPts val="0"/>
        </a:spcAft>
        <a:buClr>
          <a:srgbClr val="A81F24"/>
        </a:buClr>
        <a:buSzPct val="50000"/>
        <a:buFont typeface="Wingdings 3" charset="2"/>
        <a:buChar char=""/>
        <a:defRPr lang="en-US" sz="1800" b="0" i="0" kern="1200" dirty="0" smtClean="0">
          <a:solidFill>
            <a:schemeClr val="tx1">
              <a:lumMod val="75000"/>
              <a:lumOff val="25000"/>
            </a:schemeClr>
          </a:solidFill>
          <a:latin typeface="Calibri" charset="0"/>
          <a:ea typeface="Calibri" charset="0"/>
          <a:cs typeface="Calibri" charset="0"/>
        </a:defRPr>
      </a:lvl4pPr>
      <a:lvl5pPr marL="2057400" indent="-228600" algn="l" defTabSz="457200" rtl="0" eaLnBrk="1" latinLnBrk="0" hangingPunct="1">
        <a:spcBef>
          <a:spcPts val="1000"/>
        </a:spcBef>
        <a:spcAft>
          <a:spcPts val="0"/>
        </a:spcAft>
        <a:buClr>
          <a:srgbClr val="A81F24"/>
        </a:buClr>
        <a:buSzPct val="50000"/>
        <a:buFont typeface="Wingdings 3" charset="2"/>
        <a:buChar char=""/>
        <a:defRPr lang="en-US" sz="1800" b="0" i="0" kern="1200" dirty="0">
          <a:solidFill>
            <a:schemeClr val="tx1">
              <a:lumMod val="75000"/>
              <a:lumOff val="25000"/>
            </a:schemeClr>
          </a:solidFill>
          <a:latin typeface="Calibri" charset="0"/>
          <a:ea typeface="Calibri" charset="0"/>
          <a:cs typeface="Calibri"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emf"/><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tags" Target="../tags/tag2.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6730582" y="3132941"/>
            <a:ext cx="5201587" cy="876925"/>
          </a:xfrm>
        </p:spPr>
        <p:txBody>
          <a:bodyPr/>
          <a:lstStyle/>
          <a:p>
            <a:pPr algn="r">
              <a:lnSpc>
                <a:spcPts val="4000"/>
              </a:lnSpc>
            </a:pPr>
            <a:r>
              <a:rPr lang="en-US" sz="4400" b="1" dirty="0" smtClean="0">
                <a:solidFill>
                  <a:schemeClr val="bg1"/>
                </a:solidFill>
                <a:latin typeface="Calibri" charset="0"/>
                <a:ea typeface="Calibri" charset="0"/>
                <a:cs typeface="Calibri" charset="0"/>
              </a:rPr>
              <a:t>CAMPT-Certified:</a:t>
            </a:r>
            <a:br>
              <a:rPr lang="en-US" sz="4400" b="1" dirty="0" smtClean="0">
                <a:solidFill>
                  <a:schemeClr val="bg1"/>
                </a:solidFill>
                <a:latin typeface="Calibri" charset="0"/>
                <a:ea typeface="Calibri" charset="0"/>
                <a:cs typeface="Calibri" charset="0"/>
              </a:rPr>
            </a:br>
            <a:r>
              <a:rPr lang="en-US" sz="2800" dirty="0">
                <a:solidFill>
                  <a:schemeClr val="bg1"/>
                </a:solidFill>
                <a:latin typeface="Calibri" charset="0"/>
                <a:ea typeface="Calibri" charset="0"/>
                <a:cs typeface="Calibri" charset="0"/>
              </a:rPr>
              <a:t>The Standard for Exceptional Care</a:t>
            </a:r>
            <a:r>
              <a:rPr lang="en-US" b="1" dirty="0"/>
              <a:t/>
            </a:r>
            <a:br>
              <a:rPr lang="en-US" b="1" dirty="0"/>
            </a:br>
            <a:endParaRPr lang="en-US" sz="36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71805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6073777" y="1597704"/>
            <a:ext cx="1919868" cy="1785477"/>
          </a:xfrm>
          <a:prstGeom prst="rect">
            <a:avLst/>
          </a:prstGeom>
        </p:spPr>
      </p:pic>
      <p:sp>
        <p:nvSpPr>
          <p:cNvPr id="5" name="Title 4"/>
          <p:cNvSpPr>
            <a:spLocks noGrp="1"/>
          </p:cNvSpPr>
          <p:nvPr>
            <p:ph type="title"/>
          </p:nvPr>
        </p:nvSpPr>
        <p:spPr/>
        <p:txBody>
          <a:bodyPr/>
          <a:lstStyle/>
          <a:p>
            <a:r>
              <a:rPr lang="en-US" dirty="0" smtClean="0"/>
              <a:t>Why Choose FCAMPT Physiotherapists</a:t>
            </a:r>
            <a:endParaRPr lang="en-US" dirty="0"/>
          </a:p>
        </p:txBody>
      </p:sp>
      <p:sp>
        <p:nvSpPr>
          <p:cNvPr id="3" name="Content Placeholder 2"/>
          <p:cNvSpPr>
            <a:spLocks noGrp="1"/>
          </p:cNvSpPr>
          <p:nvPr>
            <p:ph sz="half" idx="1"/>
          </p:nvPr>
        </p:nvSpPr>
        <p:spPr>
          <a:xfrm>
            <a:off x="435425" y="1762594"/>
            <a:ext cx="5335787" cy="4218481"/>
          </a:xfrm>
        </p:spPr>
        <p:txBody>
          <a:bodyPr/>
          <a:lstStyle/>
          <a:p>
            <a:r>
              <a:rPr lang="en-US" dirty="0" smtClean="0"/>
              <a:t>FCAMPTs provide focused treatment based on </a:t>
            </a:r>
            <a:r>
              <a:rPr lang="en-US" b="1" dirty="0" smtClean="0"/>
              <a:t>research-guided techniques that speed up patient recovery </a:t>
            </a:r>
            <a:r>
              <a:rPr lang="en-US" dirty="0" smtClean="0"/>
              <a:t>while educating them about their condition to reduce the risk of relapse.</a:t>
            </a:r>
          </a:p>
          <a:p>
            <a:pPr lvl="1"/>
            <a:r>
              <a:rPr lang="en-US" dirty="0" smtClean="0"/>
              <a:t>FCAMPT is an internationally recognized standard</a:t>
            </a:r>
          </a:p>
          <a:p>
            <a:pPr lvl="1"/>
            <a:r>
              <a:rPr lang="en-US" dirty="0" smtClean="0"/>
              <a:t>Additional training in assessment and clinical reasoning</a:t>
            </a:r>
          </a:p>
          <a:p>
            <a:pPr lvl="1"/>
            <a:r>
              <a:rPr lang="en-US" dirty="0" smtClean="0"/>
              <a:t>Expertise in manual therapy</a:t>
            </a:r>
            <a:endParaRPr lang="en-US" dirty="0"/>
          </a:p>
        </p:txBody>
      </p:sp>
      <p:sp>
        <p:nvSpPr>
          <p:cNvPr id="9" name="Content Placeholder 8"/>
          <p:cNvSpPr>
            <a:spLocks noGrp="1"/>
          </p:cNvSpPr>
          <p:nvPr>
            <p:ph sz="half" idx="2"/>
          </p:nvPr>
        </p:nvSpPr>
        <p:spPr>
          <a:xfrm>
            <a:off x="6505731" y="2128599"/>
            <a:ext cx="5036695" cy="4197245"/>
          </a:xfrm>
        </p:spPr>
        <p:txBody>
          <a:bodyPr>
            <a:normAutofit lnSpcReduction="10000"/>
          </a:bodyPr>
          <a:lstStyle/>
          <a:p>
            <a:r>
              <a:rPr lang="en-US" sz="2800" i="1" dirty="0">
                <a:solidFill>
                  <a:srgbClr val="A81F24"/>
                </a:solidFill>
              </a:rPr>
              <a:t>“FCAMPT trained physiotherapists demonstrated </a:t>
            </a:r>
            <a:br>
              <a:rPr lang="en-US" sz="2800" i="1" dirty="0">
                <a:solidFill>
                  <a:srgbClr val="A81F24"/>
                </a:solidFill>
              </a:rPr>
            </a:br>
            <a:r>
              <a:rPr lang="en-US" sz="2800" i="1" dirty="0">
                <a:solidFill>
                  <a:srgbClr val="A81F24"/>
                </a:solidFill>
              </a:rPr>
              <a:t>functional status changes and efficiency greater</a:t>
            </a:r>
            <a:br>
              <a:rPr lang="en-US" sz="2800" i="1" dirty="0">
                <a:solidFill>
                  <a:srgbClr val="A81F24"/>
                </a:solidFill>
              </a:rPr>
            </a:br>
            <a:r>
              <a:rPr lang="en-US" sz="2800" i="1" dirty="0">
                <a:solidFill>
                  <a:srgbClr val="A81F24"/>
                </a:solidFill>
              </a:rPr>
              <a:t>than those who were residency trained or had</a:t>
            </a:r>
            <a:br>
              <a:rPr lang="en-US" sz="2800" i="1" dirty="0">
                <a:solidFill>
                  <a:srgbClr val="A81F24"/>
                </a:solidFill>
              </a:rPr>
            </a:br>
            <a:r>
              <a:rPr lang="en-US" sz="2800" i="1" dirty="0">
                <a:solidFill>
                  <a:srgbClr val="A81F24"/>
                </a:solidFill>
              </a:rPr>
              <a:t>no fellowship or residency training.” </a:t>
            </a:r>
            <a:r>
              <a:rPr lang="en-US" dirty="0" smtClean="0"/>
              <a:t/>
            </a:r>
            <a:br>
              <a:rPr lang="en-US" dirty="0" smtClean="0"/>
            </a:br>
            <a:endParaRPr lang="en-US" dirty="0"/>
          </a:p>
          <a:p>
            <a:r>
              <a:rPr lang="en-US" dirty="0" err="1" smtClean="0"/>
              <a:t>Rodeghero</a:t>
            </a:r>
            <a:r>
              <a:rPr lang="en-US" dirty="0" smtClean="0"/>
              <a:t> et al, 2015</a:t>
            </a:r>
          </a:p>
          <a:p>
            <a:endParaRPr lang="en-US" dirty="0"/>
          </a:p>
        </p:txBody>
      </p:sp>
      <p:sp>
        <p:nvSpPr>
          <p:cNvPr id="6" name="Slide Number Placeholder 13"/>
          <p:cNvSpPr>
            <a:spLocks noGrp="1"/>
          </p:cNvSpPr>
          <p:nvPr>
            <p:ph type="sldNum" sz="quarter" idx="12"/>
          </p:nvPr>
        </p:nvSpPr>
        <p:spPr/>
        <p:txBody>
          <a:bodyPr/>
          <a:lstStyle/>
          <a:p>
            <a:r>
              <a:rPr lang="en-US" smtClean="0"/>
              <a:t>10</a:t>
            </a:r>
            <a:endParaRPr lang="en-US" dirty="0"/>
          </a:p>
        </p:txBody>
      </p:sp>
    </p:spTree>
    <p:extLst>
      <p:ext uri="{BB962C8B-B14F-4D97-AF65-F5344CB8AC3E}">
        <p14:creationId xmlns:p14="http://schemas.microsoft.com/office/powerpoint/2010/main" val="944253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Referring Your Patients</a:t>
            </a:r>
          </a:p>
        </p:txBody>
      </p:sp>
      <p:sp>
        <p:nvSpPr>
          <p:cNvPr id="3" name="Content Placeholder 2"/>
          <p:cNvSpPr>
            <a:spLocks noGrp="1"/>
          </p:cNvSpPr>
          <p:nvPr>
            <p:ph sz="half" idx="1"/>
          </p:nvPr>
        </p:nvSpPr>
        <p:spPr>
          <a:xfrm>
            <a:off x="435426" y="2653259"/>
            <a:ext cx="5890424" cy="3492708"/>
          </a:xfrm>
        </p:spPr>
        <p:txBody>
          <a:bodyPr>
            <a:normAutofit/>
          </a:bodyPr>
          <a:lstStyle/>
          <a:p>
            <a:r>
              <a:rPr lang="en-US" dirty="0" smtClean="0"/>
              <a:t>Protected </a:t>
            </a:r>
            <a:r>
              <a:rPr lang="en-US" dirty="0"/>
              <a:t>and monitored </a:t>
            </a:r>
            <a:r>
              <a:rPr lang="en-US" dirty="0" smtClean="0"/>
              <a:t>accreditation: </a:t>
            </a:r>
            <a:endParaRPr lang="en-US" dirty="0"/>
          </a:p>
          <a:p>
            <a:pPr lvl="1"/>
            <a:r>
              <a:rPr lang="en-US" dirty="0" smtClean="0"/>
              <a:t>Valid </a:t>
            </a:r>
            <a:r>
              <a:rPr lang="en-US" dirty="0"/>
              <a:t>seals </a:t>
            </a:r>
            <a:r>
              <a:rPr lang="en-US" dirty="0" smtClean="0"/>
              <a:t>automatically go to CAMPT </a:t>
            </a:r>
            <a:r>
              <a:rPr lang="en-US" dirty="0"/>
              <a:t>website </a:t>
            </a:r>
            <a:r>
              <a:rPr lang="en-US" dirty="0" smtClean="0"/>
              <a:t>to review profile.</a:t>
            </a:r>
            <a:endParaRPr lang="en-US" dirty="0"/>
          </a:p>
          <a:p>
            <a:pPr lvl="1"/>
            <a:r>
              <a:rPr lang="en-US" dirty="0"/>
              <a:t>P</a:t>
            </a:r>
            <a:r>
              <a:rPr lang="en-US" dirty="0" smtClean="0"/>
              <a:t>hysical </a:t>
            </a:r>
            <a:r>
              <a:rPr lang="en-US" dirty="0"/>
              <a:t>seal and certificate </a:t>
            </a:r>
            <a:r>
              <a:rPr lang="en-US" dirty="0" smtClean="0"/>
              <a:t>also present </a:t>
            </a:r>
            <a:r>
              <a:rPr lang="en-US" dirty="0"/>
              <a:t>at the therapist’s </a:t>
            </a:r>
            <a:r>
              <a:rPr lang="en-US" dirty="0" smtClean="0"/>
              <a:t>office.</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1710" y="2143593"/>
            <a:ext cx="5370258" cy="3013310"/>
          </a:xfrm>
        </p:spPr>
      </p:pic>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TextBox 6"/>
          <p:cNvSpPr txBox="1"/>
          <p:nvPr/>
        </p:nvSpPr>
        <p:spPr>
          <a:xfrm>
            <a:off x="500712" y="5156903"/>
            <a:ext cx="7399103" cy="830997"/>
          </a:xfrm>
          <a:prstGeom prst="rect">
            <a:avLst/>
          </a:prstGeom>
          <a:noFill/>
        </p:spPr>
        <p:txBody>
          <a:bodyPr wrap="square" rtlCol="0">
            <a:spAutoFit/>
          </a:bodyPr>
          <a:lstStyle/>
          <a:p>
            <a:r>
              <a:rPr lang="en-US" sz="2400" b="1" dirty="0" smtClean="0">
                <a:solidFill>
                  <a:srgbClr val="A81F24"/>
                </a:solidFill>
                <a:latin typeface="Calibri" charset="0"/>
                <a:ea typeface="Calibri" charset="0"/>
                <a:cs typeface="Calibri" charset="0"/>
              </a:rPr>
              <a:t>Find </a:t>
            </a:r>
            <a:r>
              <a:rPr lang="en-US" sz="2400" b="1" dirty="0">
                <a:solidFill>
                  <a:srgbClr val="A81F24"/>
                </a:solidFill>
                <a:latin typeface="Calibri" charset="0"/>
                <a:ea typeface="Calibri" charset="0"/>
                <a:cs typeface="Calibri" charset="0"/>
              </a:rPr>
              <a:t>an FCAMPT:</a:t>
            </a:r>
            <a:br>
              <a:rPr lang="en-US" sz="2400" b="1" dirty="0">
                <a:solidFill>
                  <a:srgbClr val="A81F24"/>
                </a:solidFill>
                <a:latin typeface="Calibri" charset="0"/>
                <a:ea typeface="Calibri" charset="0"/>
                <a:cs typeface="Calibri" charset="0"/>
              </a:rPr>
            </a:br>
            <a:r>
              <a:rPr lang="en-US" sz="2400" dirty="0" err="1">
                <a:solidFill>
                  <a:srgbClr val="A81F24"/>
                </a:solidFill>
                <a:latin typeface="Calibri" charset="0"/>
                <a:ea typeface="Calibri" charset="0"/>
                <a:cs typeface="Calibri" charset="0"/>
              </a:rPr>
              <a:t>manippt.org</a:t>
            </a:r>
            <a:r>
              <a:rPr lang="en-US" sz="2400" dirty="0">
                <a:solidFill>
                  <a:srgbClr val="A81F24"/>
                </a:solidFill>
                <a:latin typeface="Calibri" charset="0"/>
                <a:ea typeface="Calibri" charset="0"/>
                <a:cs typeface="Calibri" charset="0"/>
              </a:rPr>
              <a:t>/find-a-</a:t>
            </a:r>
            <a:r>
              <a:rPr lang="en-US" sz="2400" dirty="0" err="1">
                <a:solidFill>
                  <a:srgbClr val="A81F24"/>
                </a:solidFill>
                <a:latin typeface="Calibri" charset="0"/>
                <a:ea typeface="Calibri" charset="0"/>
                <a:cs typeface="Calibri" charset="0"/>
              </a:rPr>
              <a:t>campt</a:t>
            </a:r>
            <a:r>
              <a:rPr lang="en-US" sz="2400" dirty="0">
                <a:solidFill>
                  <a:srgbClr val="A81F24"/>
                </a:solidFill>
                <a:latin typeface="Calibri" charset="0"/>
                <a:ea typeface="Calibri" charset="0"/>
                <a:cs typeface="Calibri" charset="0"/>
              </a:rPr>
              <a:t>-certified-physiotherapist</a:t>
            </a:r>
            <a:r>
              <a:rPr lang="en-US" sz="2400" dirty="0">
                <a:solidFill>
                  <a:schemeClr val="bg1"/>
                </a:solidFill>
              </a:rPr>
              <a:t>/</a:t>
            </a:r>
            <a:endParaRPr lang="en-US" sz="2400" b="1" dirty="0">
              <a:solidFill>
                <a:srgbClr val="A81F24"/>
              </a:solidFill>
              <a:latin typeface="Calibri" charset="0"/>
              <a:ea typeface="Calibri" charset="0"/>
              <a:cs typeface="Calibri" charset="0"/>
            </a:endParaRPr>
          </a:p>
        </p:txBody>
      </p:sp>
      <p:sp>
        <p:nvSpPr>
          <p:cNvPr id="8" name="Content Placeholder 2"/>
          <p:cNvSpPr txBox="1">
            <a:spLocks/>
          </p:cNvSpPr>
          <p:nvPr/>
        </p:nvSpPr>
        <p:spPr>
          <a:xfrm>
            <a:off x="435425" y="1880595"/>
            <a:ext cx="8963407" cy="479398"/>
          </a:xfrm>
          <a:prstGeom prst="rect">
            <a:avLst/>
          </a:prstGeom>
        </p:spPr>
        <p:txBody>
          <a:bodyPr vert="horz" lIns="91440" tIns="45720" rIns="91440" bIns="45720" rtlCol="0">
            <a:normAutofit/>
          </a:bodyPr>
          <a:lstStyle>
            <a:lvl1pPr marL="0" indent="0" algn="l" defTabSz="457200" rtl="0" eaLnBrk="1" latinLnBrk="0" hangingPunct="1">
              <a:spcBef>
                <a:spcPts val="1600"/>
              </a:spcBef>
              <a:spcAft>
                <a:spcPts val="0"/>
              </a:spcAft>
              <a:buClr>
                <a:srgbClr val="C00000"/>
              </a:buClr>
              <a:buSzPct val="80000"/>
              <a:buFont typeface="Wingdings 3" charset="2"/>
              <a:buNone/>
              <a:defRPr lang="en-US" sz="2400" b="0" i="0" kern="1200" dirty="0" smtClean="0">
                <a:solidFill>
                  <a:schemeClr val="tx1">
                    <a:lumMod val="75000"/>
                    <a:lumOff val="25000"/>
                  </a:schemeClr>
                </a:solidFill>
                <a:latin typeface="Calibri" charset="0"/>
                <a:ea typeface="Calibri" charset="0"/>
                <a:cs typeface="Calibri" charset="0"/>
              </a:defRPr>
            </a:lvl1pPr>
            <a:lvl2pPr marL="742950" indent="-285750" algn="l" defTabSz="457200" rtl="0" eaLnBrk="1" latinLnBrk="0" hangingPunct="1">
              <a:spcBef>
                <a:spcPts val="1000"/>
              </a:spcBef>
              <a:spcAft>
                <a:spcPts val="0"/>
              </a:spcAft>
              <a:buClr>
                <a:srgbClr val="A81F24"/>
              </a:buClr>
              <a:buSzPct val="5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2pPr>
            <a:lvl3pPr marL="11430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3pPr>
            <a:lvl4pPr marL="16002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smtClean="0">
                <a:solidFill>
                  <a:schemeClr val="tx1">
                    <a:lumMod val="75000"/>
                    <a:lumOff val="25000"/>
                  </a:schemeClr>
                </a:solidFill>
                <a:latin typeface="Calibri" charset="0"/>
                <a:ea typeface="Calibri" charset="0"/>
                <a:cs typeface="Calibri" charset="0"/>
              </a:defRPr>
            </a:lvl4pPr>
            <a:lvl5pPr marL="2057400" indent="-228600" algn="l" defTabSz="457200" rtl="0" eaLnBrk="1" latinLnBrk="0" hangingPunct="1">
              <a:spcBef>
                <a:spcPts val="1000"/>
              </a:spcBef>
              <a:spcAft>
                <a:spcPts val="0"/>
              </a:spcAft>
              <a:buClr>
                <a:srgbClr val="A81F24"/>
              </a:buClr>
              <a:buSzPct val="50000"/>
              <a:buFont typeface="Wingdings 3" charset="2"/>
              <a:buChar char=""/>
              <a:defRPr lang="en-US" sz="2000" b="0" i="0" kern="1200" dirty="0">
                <a:solidFill>
                  <a:schemeClr val="tx1">
                    <a:lumMod val="75000"/>
                    <a:lumOff val="25000"/>
                  </a:schemeClr>
                </a:solidFill>
                <a:latin typeface="Calibri" charset="0"/>
                <a:ea typeface="Calibri" charset="0"/>
                <a:cs typeface="Calibri"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a:t>Make a CAMPT-Certified physiotherapist part of your medical team.</a:t>
            </a:r>
            <a:endParaRPr lang="en-US" b="1" dirty="0"/>
          </a:p>
        </p:txBody>
      </p:sp>
    </p:spTree>
    <p:extLst>
      <p:ext uri="{BB962C8B-B14F-4D97-AF65-F5344CB8AC3E}">
        <p14:creationId xmlns:p14="http://schemas.microsoft.com/office/powerpoint/2010/main" val="1859677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6640643" y="2983041"/>
            <a:ext cx="4321574" cy="876925"/>
          </a:xfrm>
        </p:spPr>
        <p:txBody>
          <a:bodyPr/>
          <a:lstStyle/>
          <a:p>
            <a:pPr algn="r">
              <a:lnSpc>
                <a:spcPts val="4000"/>
              </a:lnSpc>
            </a:pPr>
            <a:r>
              <a:rPr lang="en-US" sz="4400" b="1" dirty="0" smtClean="0">
                <a:solidFill>
                  <a:schemeClr val="bg1"/>
                </a:solidFill>
                <a:latin typeface="Calibri" charset="0"/>
                <a:ea typeface="Calibri" charset="0"/>
                <a:cs typeface="Calibri" charset="0"/>
              </a:rPr>
              <a:t>Questions?</a:t>
            </a:r>
            <a:endParaRPr lang="en-US" sz="32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21819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6" name="Content Placeholder 5"/>
          <p:cNvSpPr>
            <a:spLocks noGrp="1"/>
          </p:cNvSpPr>
          <p:nvPr>
            <p:ph idx="1"/>
          </p:nvPr>
        </p:nvSpPr>
        <p:spPr/>
        <p:txBody>
          <a:bodyPr>
            <a:normAutofit fontScale="85000" lnSpcReduction="20000"/>
          </a:bodyPr>
          <a:lstStyle/>
          <a:p>
            <a:r>
              <a:rPr lang="en-US" smtClean="0"/>
              <a:t>Canadian Physiotherapy Association. Description of Physiotherapy in Canada. 2012. http://www.physiotherapy.ca/</a:t>
            </a:r>
          </a:p>
          <a:p>
            <a:r>
              <a:rPr lang="en-US" smtClean="0"/>
              <a:t>Canadian Academy of Manipulative physical Therapists. http://manippt.org/</a:t>
            </a:r>
          </a:p>
          <a:p>
            <a:r>
              <a:rPr lang="en-US" smtClean="0"/>
              <a:t>Gross A, Goldsmith C, Hoving JL, et al. Conservative management of mechanical neck disorders: a systematic review. J Rheumatol. 2007;34(5):1083-1102</a:t>
            </a:r>
          </a:p>
          <a:p>
            <a:r>
              <a:rPr lang="en-US" smtClean="0"/>
              <a:t>Jull G, Trott P, Potter H, et al. A randomized control trial of exercise and manipulative therapy for cervicogenic headache. Spine. 2002;27(17):1835-1843.</a:t>
            </a:r>
          </a:p>
          <a:p>
            <a:r>
              <a:rPr lang="en-US" smtClean="0"/>
              <a:t>Cleland JA, Fritz JM, Kulig K, Davenport TE, Eberhart S, Magel J, Childs JD. Comparison of the effectiveness of three manual physical therapy techniques in a subgroup of patients with low back pain who satisfy a clinical prediction rule: a randomized clinical trial. Spine (Phila Pa 1976). 2009 Dec 1;34(25):2720-9.</a:t>
            </a:r>
          </a:p>
          <a:p>
            <a:r>
              <a:rPr lang="en-US" smtClean="0"/>
              <a:t> </a:t>
            </a:r>
          </a:p>
          <a:p>
            <a:endParaRPr lang="en-US" smtClean="0"/>
          </a:p>
          <a:p>
            <a:endParaRPr lang="en-US" smtClean="0"/>
          </a:p>
          <a:p>
            <a:endParaRPr lang="en-US" smtClean="0"/>
          </a:p>
          <a:p>
            <a:endParaRPr lang="en-US" dirty="0" smtClean="0"/>
          </a:p>
        </p:txBody>
      </p:sp>
    </p:spTree>
    <p:extLst>
      <p:ext uri="{BB962C8B-B14F-4D97-AF65-F5344CB8AC3E}">
        <p14:creationId xmlns:p14="http://schemas.microsoft.com/office/powerpoint/2010/main" val="136280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35426" y="1783830"/>
            <a:ext cx="9997728" cy="4631960"/>
          </a:xfrm>
        </p:spPr>
        <p:txBody>
          <a:bodyPr>
            <a:normAutofit fontScale="85000" lnSpcReduction="20000"/>
          </a:bodyPr>
          <a:lstStyle/>
          <a:p>
            <a:r>
              <a:rPr lang="en-US" dirty="0" smtClean="0"/>
              <a:t>Haines T, Gross AR, Burnie S, Goldsmith CH, Perry L, Graham N; Cervical Overview Group (COG). A Cochrane review of patient education for neck pain. Spine J. 2009 Oct;9(10):859-71</a:t>
            </a:r>
          </a:p>
          <a:p>
            <a:r>
              <a:rPr lang="en-US" dirty="0" err="1" smtClean="0"/>
              <a:t>Lubbe</a:t>
            </a:r>
            <a:r>
              <a:rPr lang="en-US" dirty="0" smtClean="0"/>
              <a:t> D, Lakhani E, </a:t>
            </a:r>
            <a:r>
              <a:rPr lang="en-US" dirty="0" err="1" smtClean="0"/>
              <a:t>Brantingham</a:t>
            </a:r>
            <a:r>
              <a:rPr lang="en-US" dirty="0" smtClean="0"/>
              <a:t> JW, </a:t>
            </a:r>
            <a:r>
              <a:rPr lang="en-US" dirty="0" err="1" smtClean="0"/>
              <a:t>Parkin</a:t>
            </a:r>
            <a:r>
              <a:rPr lang="en-US" dirty="0" smtClean="0"/>
              <a:t>-Smith GF, </a:t>
            </a:r>
            <a:r>
              <a:rPr lang="en-US" dirty="0" err="1" smtClean="0"/>
              <a:t>Cassa</a:t>
            </a:r>
            <a:r>
              <a:rPr lang="en-US" dirty="0" smtClean="0"/>
              <a:t> TK, Globe GA, </a:t>
            </a:r>
            <a:r>
              <a:rPr lang="en-US" dirty="0" err="1" smtClean="0"/>
              <a:t>Korporaal</a:t>
            </a:r>
            <a:r>
              <a:rPr lang="en-US" dirty="0" smtClean="0"/>
              <a:t> C. Manipulative therapy and rehabilitation for recurrent ankle sprain with functional instability: a short-term, assessor-blind, parallel-group randomized trial. J Manipulative </a:t>
            </a:r>
            <a:r>
              <a:rPr lang="en-US" dirty="0" err="1" smtClean="0"/>
              <a:t>Physiol</a:t>
            </a:r>
            <a:r>
              <a:rPr lang="en-US" dirty="0" smtClean="0"/>
              <a:t> </a:t>
            </a:r>
            <a:r>
              <a:rPr lang="en-US" dirty="0" err="1" smtClean="0"/>
              <a:t>Ther</a:t>
            </a:r>
            <a:r>
              <a:rPr lang="en-US" dirty="0" smtClean="0"/>
              <a:t>. 2015 Jan;38(1):22-34. </a:t>
            </a:r>
          </a:p>
          <a:p>
            <a:r>
              <a:rPr lang="en-US" dirty="0" smtClean="0"/>
              <a:t>Miller J1, Gross A, </a:t>
            </a:r>
            <a:r>
              <a:rPr lang="en-US" dirty="0" err="1" smtClean="0"/>
              <a:t>D'Sylva</a:t>
            </a:r>
            <a:r>
              <a:rPr lang="en-US" dirty="0" smtClean="0"/>
              <a:t> J, Burnie SJ, Goldsmith CH, Graham N, Haines T, </a:t>
            </a:r>
            <a:r>
              <a:rPr lang="en-US" dirty="0" err="1" smtClean="0"/>
              <a:t>Brønfort</a:t>
            </a:r>
            <a:r>
              <a:rPr lang="en-US" dirty="0" smtClean="0"/>
              <a:t> G, </a:t>
            </a:r>
            <a:r>
              <a:rPr lang="en-US" dirty="0" err="1" smtClean="0"/>
              <a:t>Hoving</a:t>
            </a:r>
            <a:r>
              <a:rPr lang="en-US" dirty="0" smtClean="0"/>
              <a:t> JL. Manual therapy and exercise for neck pain: A systematic review. Man </a:t>
            </a:r>
            <a:r>
              <a:rPr lang="en-US" dirty="0" err="1" smtClean="0"/>
              <a:t>Ther</a:t>
            </a:r>
            <a:r>
              <a:rPr lang="en-US" dirty="0" smtClean="0"/>
              <a:t>. 2010 Jun 1.  </a:t>
            </a:r>
          </a:p>
          <a:p>
            <a:r>
              <a:rPr lang="en-US" dirty="0" err="1" smtClean="0"/>
              <a:t>Rodeghero</a:t>
            </a:r>
            <a:r>
              <a:rPr lang="en-US" dirty="0" smtClean="0"/>
              <a:t> J, Wang Y, Flynn T, Cleland J, </a:t>
            </a:r>
            <a:r>
              <a:rPr lang="en-US" dirty="0" err="1" smtClean="0"/>
              <a:t>Wainner</a:t>
            </a:r>
            <a:r>
              <a:rPr lang="en-US" dirty="0" smtClean="0"/>
              <a:t> R, Whitman J. The Impact of Physical Therapy Residency or Fellowship Education on Clinical Outcomes for Patients With Musculoskeletal Conditions. J </a:t>
            </a:r>
            <a:r>
              <a:rPr lang="en-US" dirty="0" err="1" smtClean="0"/>
              <a:t>Orthop</a:t>
            </a:r>
            <a:r>
              <a:rPr lang="en-US" dirty="0" smtClean="0"/>
              <a:t> Sports Phys </a:t>
            </a:r>
            <a:r>
              <a:rPr lang="en-US" dirty="0" err="1" smtClean="0"/>
              <a:t>Ther</a:t>
            </a:r>
            <a:r>
              <a:rPr lang="en-US" dirty="0" smtClean="0"/>
              <a:t>. 2015;45(2):86-96. </a:t>
            </a:r>
          </a:p>
          <a:p>
            <a:r>
              <a:rPr lang="en-US" dirty="0"/>
              <a:t>Cowell IM I, Phillips CR., In Manual Therapy. </a:t>
            </a:r>
            <a:r>
              <a:rPr lang="en-US" dirty="0" smtClean="0"/>
              <a:t>Effectiveness </a:t>
            </a:r>
            <a:r>
              <a:rPr lang="en-US" dirty="0"/>
              <a:t>of manipulative physiotherapy for the treatment of a neurogenic </a:t>
            </a:r>
            <a:r>
              <a:rPr lang="en-US" dirty="0" err="1"/>
              <a:t>cerviccbrachial</a:t>
            </a:r>
            <a:r>
              <a:rPr lang="en-US" dirty="0"/>
              <a:t> pain syndrome: a single case study — experimental design</a:t>
            </a:r>
            <a:r>
              <a:rPr lang="en-US" dirty="0" smtClean="0"/>
              <a:t>. </a:t>
            </a:r>
            <a:r>
              <a:rPr lang="en-US" dirty="0"/>
              <a:t>2002 Feb;7(l):31-8. </a:t>
            </a:r>
            <a:endParaRPr lang="en-US" dirty="0" smtClean="0"/>
          </a:p>
          <a:p>
            <a:endParaRPr lang="en-US" dirty="0"/>
          </a:p>
        </p:txBody>
      </p:sp>
    </p:spTree>
    <p:extLst>
      <p:ext uri="{BB962C8B-B14F-4D97-AF65-F5344CB8AC3E}">
        <p14:creationId xmlns:p14="http://schemas.microsoft.com/office/powerpoint/2010/main" val="1816872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Addressing the Needs of Today’s Doctors</a:t>
            </a:r>
            <a:endParaRPr lang="en-US" dirty="0"/>
          </a:p>
        </p:txBody>
      </p:sp>
      <p:sp>
        <p:nvSpPr>
          <p:cNvPr id="3" name="Content Placeholder 2"/>
          <p:cNvSpPr>
            <a:spLocks noGrp="1"/>
          </p:cNvSpPr>
          <p:nvPr>
            <p:ph idx="1"/>
          </p:nvPr>
        </p:nvSpPr>
        <p:spPr/>
        <p:txBody>
          <a:bodyPr/>
          <a:lstStyle/>
          <a:p>
            <a:r>
              <a:rPr lang="en-US" dirty="0" smtClean="0"/>
              <a:t>Practice is getting harder, the demands of the average patient are increasing, a doctor’s time is being stretched thinner than ever before, and lets face it, Dr. Google isn’t helping</a:t>
            </a:r>
            <a:r>
              <a:rPr lang="mr-IN" dirty="0" smtClean="0"/>
              <a:t>…</a:t>
            </a:r>
            <a:endParaRPr lang="en-US" dirty="0" smtClean="0"/>
          </a:p>
          <a:p>
            <a:r>
              <a:rPr lang="en-US" dirty="0" smtClean="0"/>
              <a:t>No, </a:t>
            </a:r>
            <a:r>
              <a:rPr lang="en-US" b="1" dirty="0" smtClean="0"/>
              <a:t>we can’t change the demands of the healthcare system, but we can change the load on our doctors</a:t>
            </a:r>
            <a:r>
              <a:rPr lang="en-US" dirty="0" smtClean="0"/>
              <a:t>.  Let us show you how… </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702" y="3196357"/>
            <a:ext cx="5641298" cy="36226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4439617" y="3844288"/>
            <a:ext cx="1597762" cy="1485920"/>
          </a:xfrm>
          <a:prstGeom prst="rect">
            <a:avLst/>
          </a:prstGeom>
        </p:spPr>
      </p:pic>
      <p:sp>
        <p:nvSpPr>
          <p:cNvPr id="6" name="Content Placeholder 2"/>
          <p:cNvSpPr txBox="1">
            <a:spLocks/>
          </p:cNvSpPr>
          <p:nvPr/>
        </p:nvSpPr>
        <p:spPr>
          <a:xfrm>
            <a:off x="406233" y="4065071"/>
            <a:ext cx="5497023" cy="2651778"/>
          </a:xfrm>
          <a:prstGeom prst="rect">
            <a:avLst/>
          </a:prstGeom>
        </p:spPr>
        <p:txBody>
          <a:bodyPr vert="horz" lIns="91440" tIns="45720" rIns="91440" bIns="45720" rtlCol="0">
            <a:normAutofit fontScale="77500" lnSpcReduction="20000"/>
          </a:bodyPr>
          <a:lstStyle>
            <a:lvl1pPr marL="0" indent="0" algn="l" defTabSz="457200" rtl="0" eaLnBrk="1" latinLnBrk="0" hangingPunct="1">
              <a:spcBef>
                <a:spcPts val="1600"/>
              </a:spcBef>
              <a:spcAft>
                <a:spcPts val="0"/>
              </a:spcAft>
              <a:buClr>
                <a:srgbClr val="A81F24"/>
              </a:buClr>
              <a:buSzPct val="50000"/>
              <a:buFont typeface="Wingdings 3" charset="2"/>
              <a:buNone/>
              <a:defRPr lang="en-US" sz="2400" b="0" i="0" kern="1200">
                <a:solidFill>
                  <a:schemeClr val="tx1">
                    <a:lumMod val="75000"/>
                    <a:lumOff val="25000"/>
                  </a:schemeClr>
                </a:solidFill>
                <a:latin typeface="Calibri" charset="0"/>
                <a:ea typeface="Calibri" charset="0"/>
                <a:cs typeface="Calibri" charset="0"/>
              </a:defRPr>
            </a:lvl1pPr>
            <a:lvl2pPr marL="742950" indent="-285750" algn="l" defTabSz="457200" rtl="0" eaLnBrk="1" latinLnBrk="0" hangingPunct="1">
              <a:spcBef>
                <a:spcPts val="1000"/>
              </a:spcBef>
              <a:spcAft>
                <a:spcPts val="0"/>
              </a:spcAft>
              <a:buClr>
                <a:srgbClr val="A81F24"/>
              </a:buClr>
              <a:buSzPct val="50000"/>
              <a:buFont typeface="Wingdings 3" charset="2"/>
              <a:buChar char=""/>
              <a:defRPr lang="en-US" sz="2000" b="0" i="0" kern="1200">
                <a:solidFill>
                  <a:schemeClr val="tx1">
                    <a:lumMod val="75000"/>
                    <a:lumOff val="25000"/>
                  </a:schemeClr>
                </a:solidFill>
                <a:latin typeface="Calibri" charset="0"/>
                <a:ea typeface="Calibri" charset="0"/>
                <a:cs typeface="Calibri" charset="0"/>
              </a:defRPr>
            </a:lvl2pPr>
            <a:lvl3pPr marL="1143000" indent="-228600" algn="l" defTabSz="457200" rtl="0" eaLnBrk="1" latinLnBrk="0" hangingPunct="1">
              <a:spcBef>
                <a:spcPts val="1000"/>
              </a:spcBef>
              <a:spcAft>
                <a:spcPts val="0"/>
              </a:spcAft>
              <a:buClr>
                <a:srgbClr val="A81F24"/>
              </a:buClr>
              <a:buSzPct val="50000"/>
              <a:buFont typeface="Wingdings 3" charset="2"/>
              <a:buChar char=""/>
              <a:defRPr lang="en-US" sz="1800" b="0" i="0" kern="1200">
                <a:solidFill>
                  <a:schemeClr val="tx1">
                    <a:lumMod val="75000"/>
                    <a:lumOff val="25000"/>
                  </a:schemeClr>
                </a:solidFill>
                <a:latin typeface="Calibri" charset="0"/>
                <a:ea typeface="Calibri" charset="0"/>
                <a:cs typeface="Calibri" charset="0"/>
              </a:defRPr>
            </a:lvl3pPr>
            <a:lvl4pPr marL="1600200" indent="-228600" algn="l" defTabSz="457200" rtl="0" eaLnBrk="1" latinLnBrk="0" hangingPunct="1">
              <a:spcBef>
                <a:spcPts val="1000"/>
              </a:spcBef>
              <a:spcAft>
                <a:spcPts val="0"/>
              </a:spcAft>
              <a:buClr>
                <a:srgbClr val="A81F24"/>
              </a:buClr>
              <a:buSzPct val="50000"/>
              <a:buFont typeface="Wingdings 3" charset="2"/>
              <a:buChar char=""/>
              <a:defRPr lang="en-US" sz="1600" b="0" i="0" kern="1200">
                <a:solidFill>
                  <a:schemeClr val="tx1">
                    <a:lumMod val="75000"/>
                    <a:lumOff val="25000"/>
                  </a:schemeClr>
                </a:solidFill>
                <a:latin typeface="Calibri" charset="0"/>
                <a:ea typeface="Calibri" charset="0"/>
                <a:cs typeface="Calibri" charset="0"/>
              </a:defRPr>
            </a:lvl4pPr>
            <a:lvl5pPr marL="2057400" indent="-228600" algn="l" defTabSz="457200" rtl="0" eaLnBrk="1" latinLnBrk="0" hangingPunct="1">
              <a:spcBef>
                <a:spcPts val="1000"/>
              </a:spcBef>
              <a:spcAft>
                <a:spcPts val="0"/>
              </a:spcAft>
              <a:buClr>
                <a:srgbClr val="A81F24"/>
              </a:buClr>
              <a:buSzPct val="50000"/>
              <a:buFont typeface="Wingdings 3" charset="2"/>
              <a:buChar char=""/>
              <a:defRPr lang="en-US" sz="1600" b="0" i="0" kern="1200">
                <a:solidFill>
                  <a:schemeClr val="tx1">
                    <a:lumMod val="75000"/>
                    <a:lumOff val="25000"/>
                  </a:schemeClr>
                </a:solidFill>
                <a:latin typeface="Calibri" charset="0"/>
                <a:ea typeface="Calibri" charset="0"/>
                <a:cs typeface="Calibri"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300" i="1" dirty="0" err="1" smtClean="0">
                <a:solidFill>
                  <a:srgbClr val="A81F24"/>
                </a:solidFill>
              </a:rPr>
              <a:t>Eg</a:t>
            </a:r>
            <a:r>
              <a:rPr lang="en-US" sz="2300" i="1" dirty="0" smtClean="0">
                <a:solidFill>
                  <a:srgbClr val="A81F24"/>
                </a:solidFill>
              </a:rPr>
              <a:t>. “The </a:t>
            </a:r>
            <a:r>
              <a:rPr lang="en-US" sz="2300" i="1" dirty="0">
                <a:solidFill>
                  <a:srgbClr val="A81F24"/>
                </a:solidFill>
              </a:rPr>
              <a:t>aging population - one in four Canadians will be 65 or older by 2056, compared to 13 per cent now - will put huge strains on the health care system</a:t>
            </a:r>
            <a:r>
              <a:rPr lang="mr-IN" sz="2300" i="1" dirty="0">
                <a:solidFill>
                  <a:srgbClr val="A81F24"/>
                </a:solidFill>
              </a:rPr>
              <a:t>…</a:t>
            </a:r>
            <a:r>
              <a:rPr lang="en-US" sz="2300" i="1" dirty="0">
                <a:solidFill>
                  <a:srgbClr val="A81F24"/>
                </a:solidFill>
              </a:rPr>
              <a:t> </a:t>
            </a:r>
            <a:endParaRPr lang="en-US" sz="2300" i="1" dirty="0" smtClean="0">
              <a:solidFill>
                <a:srgbClr val="A81F24"/>
              </a:solidFill>
            </a:endParaRPr>
          </a:p>
          <a:p>
            <a:r>
              <a:rPr lang="en-US" sz="2300" i="1" dirty="0" smtClean="0">
                <a:solidFill>
                  <a:srgbClr val="A81F24"/>
                </a:solidFill>
              </a:rPr>
              <a:t>The CMA estimates it would take 26,000 more doctors, right now, to bring Canada up to the OECD average. Medical schools aren't graduating enough students to keep up with demand</a:t>
            </a:r>
            <a:r>
              <a:rPr lang="mr-IN" sz="2300" i="1" dirty="0" smtClean="0">
                <a:solidFill>
                  <a:srgbClr val="A81F24"/>
                </a:solidFill>
              </a:rPr>
              <a:t>…</a:t>
            </a:r>
            <a:r>
              <a:rPr lang="en-CA" sz="2300" i="1" dirty="0" smtClean="0">
                <a:solidFill>
                  <a:srgbClr val="A81F24"/>
                </a:solidFill>
              </a:rPr>
              <a:t>”</a:t>
            </a:r>
            <a:endParaRPr lang="en-US" sz="2300" i="1" dirty="0" smtClean="0">
              <a:solidFill>
                <a:srgbClr val="A81F24"/>
              </a:solidFill>
            </a:endParaRPr>
          </a:p>
          <a:p>
            <a:r>
              <a:rPr lang="en-US" sz="2300" i="1" dirty="0" smtClean="0"/>
              <a:t>Canadian </a:t>
            </a:r>
            <a:r>
              <a:rPr lang="en-US" sz="2300" i="1" dirty="0"/>
              <a:t>Medical Association </a:t>
            </a:r>
            <a:r>
              <a:rPr lang="en-US" sz="2300" i="1" dirty="0" smtClean="0"/>
              <a:t>Journal</a:t>
            </a:r>
            <a:endParaRPr lang="en-US" sz="2300" i="1" dirty="0">
              <a:solidFill>
                <a:srgbClr val="A81F24"/>
              </a:solidFill>
            </a:endParaRPr>
          </a:p>
        </p:txBody>
      </p:sp>
    </p:spTree>
    <p:extLst>
      <p:ext uri="{BB962C8B-B14F-4D97-AF65-F5344CB8AC3E}">
        <p14:creationId xmlns:p14="http://schemas.microsoft.com/office/powerpoint/2010/main" val="4217452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p:cNvSpPr txBox="1">
            <a:spLocks/>
          </p:cNvSpPr>
          <p:nvPr/>
        </p:nvSpPr>
        <p:spPr>
          <a:xfrm>
            <a:off x="1192151" y="3683522"/>
            <a:ext cx="9611316" cy="28861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800" dirty="0"/>
          </a:p>
        </p:txBody>
      </p:sp>
      <p:sp>
        <p:nvSpPr>
          <p:cNvPr id="10" name="Title 9"/>
          <p:cNvSpPr>
            <a:spLocks noGrp="1"/>
          </p:cNvSpPr>
          <p:nvPr>
            <p:ph type="title"/>
          </p:nvPr>
        </p:nvSpPr>
        <p:spPr/>
        <p:txBody>
          <a:bodyPr/>
          <a:lstStyle/>
          <a:p>
            <a:r>
              <a:rPr lang="en-US" smtClean="0"/>
              <a:t>What is CAMPT?</a:t>
            </a:r>
            <a:endParaRPr lang="en-US" dirty="0"/>
          </a:p>
        </p:txBody>
      </p:sp>
      <p:sp>
        <p:nvSpPr>
          <p:cNvPr id="11" name="Content Placeholder 10"/>
          <p:cNvSpPr>
            <a:spLocks noGrp="1"/>
          </p:cNvSpPr>
          <p:nvPr>
            <p:ph idx="1"/>
          </p:nvPr>
        </p:nvSpPr>
        <p:spPr/>
        <p:txBody>
          <a:bodyPr/>
          <a:lstStyle/>
          <a:p>
            <a:r>
              <a:rPr lang="en-US" dirty="0" smtClean="0"/>
              <a:t>CAMPT stands for the Canadian Academy of Manipulative Physiotherapy.  CAMPT is the professional organization for physiotherapists who have completed post-graduate training in complex clinical reasoning and hands on therapy treatment techniques.</a:t>
            </a:r>
          </a:p>
          <a:p>
            <a:r>
              <a:rPr lang="en-US" dirty="0" smtClean="0"/>
              <a:t>By delivering research-guided physiotherapy care, our patients:</a:t>
            </a:r>
          </a:p>
          <a:p>
            <a:pPr lvl="1"/>
            <a:r>
              <a:rPr lang="en-US" b="1" dirty="0" smtClean="0"/>
              <a:t>Get Better </a:t>
            </a:r>
            <a:r>
              <a:rPr lang="en-US" dirty="0" smtClean="0"/>
              <a:t>using techniques that meet international standards.</a:t>
            </a:r>
          </a:p>
          <a:p>
            <a:pPr lvl="1"/>
            <a:r>
              <a:rPr lang="en-US" b="1" dirty="0" smtClean="0"/>
              <a:t>Recover Faster </a:t>
            </a:r>
            <a:r>
              <a:rPr lang="en-US" dirty="0" smtClean="0"/>
              <a:t>since we find and target the root cause </a:t>
            </a:r>
            <a:br>
              <a:rPr lang="en-US" dirty="0" smtClean="0"/>
            </a:br>
            <a:r>
              <a:rPr lang="en-US" dirty="0" smtClean="0"/>
              <a:t>with focused treatments.</a:t>
            </a:r>
          </a:p>
          <a:p>
            <a:pPr lvl="1"/>
            <a:r>
              <a:rPr lang="en-US" b="1" dirty="0" smtClean="0"/>
              <a:t>Stay Healthier </a:t>
            </a:r>
            <a:r>
              <a:rPr lang="en-US" dirty="0" smtClean="0"/>
              <a:t>by educating them about their condition </a:t>
            </a:r>
            <a:br>
              <a:rPr lang="en-US" dirty="0" smtClean="0"/>
            </a:br>
            <a:r>
              <a:rPr lang="en-US" dirty="0" smtClean="0"/>
              <a:t>to reduce relapse.</a:t>
            </a:r>
          </a:p>
          <a:p>
            <a:pPr lvl="1"/>
            <a:endParaRPr lang="en-US" dirty="0" smtClean="0"/>
          </a:p>
          <a:p>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3</a:t>
            </a:fld>
            <a:endParaRPr lang="en-US" dirty="0"/>
          </a:p>
        </p:txBody>
      </p:sp>
      <p:sp>
        <p:nvSpPr>
          <p:cNvPr id="13" name="Footer Placeholder 12"/>
          <p:cNvSpPr>
            <a:spLocks noGrp="1"/>
          </p:cNvSpPr>
          <p:nvPr>
            <p:ph type="ftr" sz="quarter" idx="4294967295"/>
          </p:nvPr>
        </p:nvSpPr>
        <p:spPr>
          <a:xfrm>
            <a:off x="0" y="6273800"/>
            <a:ext cx="3860800" cy="304800"/>
          </a:xfrm>
          <a:prstGeom prst="rect">
            <a:avLst/>
          </a:prstGeom>
        </p:spPr>
        <p:txBody>
          <a:bodyPr/>
          <a:lstStyle/>
          <a:p>
            <a:r>
              <a:rPr lang="en-US" smtClean="0"/>
              <a:t>
              </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788" y="2338600"/>
            <a:ext cx="6043535" cy="38799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702" y="3196357"/>
            <a:ext cx="5641298" cy="3622686"/>
          </a:xfrm>
          <a:prstGeom prst="rect">
            <a:avLst/>
          </a:prstGeom>
        </p:spPr>
      </p:pic>
    </p:spTree>
    <p:custDataLst>
      <p:tags r:id="rId1"/>
    </p:custDataLst>
    <p:extLst>
      <p:ext uri="{BB962C8B-B14F-4D97-AF65-F5344CB8AC3E}">
        <p14:creationId xmlns:p14="http://schemas.microsoft.com/office/powerpoint/2010/main" val="513160473"/>
      </p:ext>
    </p:extLst>
  </p:cSld>
  <p:clrMapOvr>
    <a:masterClrMapping/>
  </p:clrMapOvr>
  <mc:AlternateContent xmlns:mc="http://schemas.openxmlformats.org/markup-compatibility/2006" xmlns:p14="http://schemas.microsoft.com/office/powerpoint/2010/main">
    <mc:Choice Requires="p14">
      <p:transition spd="slow" p14:dur="2000" advTm="6681"/>
    </mc:Choice>
    <mc:Fallback xmlns="" xmlns:mv="urn:schemas-microsoft-com:mac:vml">
      <mp:transition xmlns:mp="http://schemas.microsoft.com/office/mac/powerpoint/2008/main" spd="slow" advTm="66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Does an FCAMPT Help My Patients?</a:t>
            </a:r>
            <a:endParaRPr lang="en-US" dirty="0"/>
          </a:p>
        </p:txBody>
      </p:sp>
      <p:sp>
        <p:nvSpPr>
          <p:cNvPr id="3" name="Content Placeholder 2"/>
          <p:cNvSpPr>
            <a:spLocks noGrp="1"/>
          </p:cNvSpPr>
          <p:nvPr>
            <p:ph sz="half" idx="1"/>
          </p:nvPr>
        </p:nvSpPr>
        <p:spPr>
          <a:xfrm>
            <a:off x="435425" y="1762594"/>
            <a:ext cx="5785489" cy="4218481"/>
          </a:xfrm>
        </p:spPr>
        <p:txBody>
          <a:bodyPr/>
          <a:lstStyle/>
          <a:p>
            <a:r>
              <a:rPr lang="en-US" dirty="0" smtClean="0"/>
              <a:t>Research-guided techniques used by Fellows of CAMPT (FCAMPTs) aims to </a:t>
            </a:r>
            <a:r>
              <a:rPr lang="en-US" b="1" dirty="0" smtClean="0"/>
              <a:t>improve pain control, functional activities, and a patient’s health independence</a:t>
            </a:r>
            <a:r>
              <a:rPr lang="en-US" dirty="0" smtClean="0"/>
              <a:t>.  This means:</a:t>
            </a:r>
          </a:p>
          <a:p>
            <a:pPr lvl="1">
              <a:spcBef>
                <a:spcPts val="400"/>
              </a:spcBef>
            </a:pPr>
            <a:r>
              <a:rPr lang="en-US" dirty="0" smtClean="0"/>
              <a:t>Less follow up visits needed</a:t>
            </a:r>
          </a:p>
          <a:p>
            <a:pPr lvl="1">
              <a:spcBef>
                <a:spcPts val="400"/>
              </a:spcBef>
            </a:pPr>
            <a:r>
              <a:rPr lang="en-US" dirty="0" smtClean="0"/>
              <a:t>Less reoccurrence and chronicity</a:t>
            </a:r>
          </a:p>
          <a:p>
            <a:pPr lvl="1">
              <a:spcBef>
                <a:spcPts val="400"/>
              </a:spcBef>
            </a:pPr>
            <a:r>
              <a:rPr lang="en-US" dirty="0" smtClean="0"/>
              <a:t>Less administration!!</a:t>
            </a:r>
          </a:p>
          <a:p>
            <a:pPr lvl="1">
              <a:spcBef>
                <a:spcPts val="400"/>
              </a:spcBef>
            </a:pPr>
            <a:r>
              <a:rPr lang="en-US" dirty="0" smtClean="0"/>
              <a:t>Less dependency on medication</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893" y="1679496"/>
            <a:ext cx="5351489" cy="4778511"/>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4644395" y="4513283"/>
            <a:ext cx="1597762" cy="1485920"/>
          </a:xfrm>
          <a:prstGeom prst="rect">
            <a:avLst/>
          </a:prstGeom>
        </p:spPr>
      </p:pic>
      <p:sp>
        <p:nvSpPr>
          <p:cNvPr id="19" name="Content Placeholder 2"/>
          <p:cNvSpPr txBox="1">
            <a:spLocks/>
          </p:cNvSpPr>
          <p:nvPr/>
        </p:nvSpPr>
        <p:spPr>
          <a:xfrm>
            <a:off x="435426" y="4758167"/>
            <a:ext cx="5785488" cy="1488206"/>
          </a:xfrm>
          <a:prstGeom prst="rect">
            <a:avLst/>
          </a:prstGeom>
        </p:spPr>
        <p:txBody>
          <a:bodyPr vert="horz" lIns="91440" tIns="45720" rIns="91440" bIns="45720" rtlCol="0">
            <a:noAutofit/>
          </a:bodyPr>
          <a:lstStyle>
            <a:lvl1pPr marL="0" indent="0" algn="l" defTabSz="457200" rtl="0" eaLnBrk="1" latinLnBrk="0" hangingPunct="1">
              <a:spcBef>
                <a:spcPts val="1600"/>
              </a:spcBef>
              <a:spcAft>
                <a:spcPts val="0"/>
              </a:spcAft>
              <a:buClr>
                <a:srgbClr val="A81F24"/>
              </a:buClr>
              <a:buSzPct val="50000"/>
              <a:buFont typeface="Wingdings 3" charset="2"/>
              <a:buNone/>
              <a:defRPr lang="en-US" sz="2400" b="0" i="0" kern="1200">
                <a:solidFill>
                  <a:schemeClr val="tx1">
                    <a:lumMod val="75000"/>
                    <a:lumOff val="25000"/>
                  </a:schemeClr>
                </a:solidFill>
                <a:latin typeface="Calibri" charset="0"/>
                <a:ea typeface="Calibri" charset="0"/>
                <a:cs typeface="Calibri" charset="0"/>
              </a:defRPr>
            </a:lvl1pPr>
            <a:lvl2pPr marL="742950" indent="-285750" algn="l" defTabSz="457200" rtl="0" eaLnBrk="1" latinLnBrk="0" hangingPunct="1">
              <a:spcBef>
                <a:spcPts val="1000"/>
              </a:spcBef>
              <a:spcAft>
                <a:spcPts val="0"/>
              </a:spcAft>
              <a:buClr>
                <a:srgbClr val="A81F24"/>
              </a:buClr>
              <a:buSzPct val="50000"/>
              <a:buFont typeface="Wingdings 3" charset="2"/>
              <a:buChar char=""/>
              <a:defRPr lang="en-US" sz="2000" b="0" i="0" kern="1200">
                <a:solidFill>
                  <a:schemeClr val="tx1">
                    <a:lumMod val="75000"/>
                    <a:lumOff val="25000"/>
                  </a:schemeClr>
                </a:solidFill>
                <a:latin typeface="Calibri" charset="0"/>
                <a:ea typeface="Calibri" charset="0"/>
                <a:cs typeface="Calibri" charset="0"/>
              </a:defRPr>
            </a:lvl2pPr>
            <a:lvl3pPr marL="1143000" indent="-228600" algn="l" defTabSz="457200" rtl="0" eaLnBrk="1" latinLnBrk="0" hangingPunct="1">
              <a:spcBef>
                <a:spcPts val="1000"/>
              </a:spcBef>
              <a:spcAft>
                <a:spcPts val="0"/>
              </a:spcAft>
              <a:buClr>
                <a:srgbClr val="A81F24"/>
              </a:buClr>
              <a:buSzPct val="50000"/>
              <a:buFont typeface="Wingdings 3" charset="2"/>
              <a:buChar char=""/>
              <a:defRPr lang="en-US" sz="1800" b="0" i="0" kern="1200">
                <a:solidFill>
                  <a:schemeClr val="tx1">
                    <a:lumMod val="75000"/>
                    <a:lumOff val="25000"/>
                  </a:schemeClr>
                </a:solidFill>
                <a:latin typeface="Calibri" charset="0"/>
                <a:ea typeface="Calibri" charset="0"/>
                <a:cs typeface="Calibri" charset="0"/>
              </a:defRPr>
            </a:lvl3pPr>
            <a:lvl4pPr marL="1600200" indent="-228600" algn="l" defTabSz="457200" rtl="0" eaLnBrk="1" latinLnBrk="0" hangingPunct="1">
              <a:spcBef>
                <a:spcPts val="1000"/>
              </a:spcBef>
              <a:spcAft>
                <a:spcPts val="0"/>
              </a:spcAft>
              <a:buClr>
                <a:srgbClr val="A81F24"/>
              </a:buClr>
              <a:buSzPct val="50000"/>
              <a:buFont typeface="Wingdings 3" charset="2"/>
              <a:buChar char=""/>
              <a:defRPr lang="en-US" sz="1600" b="0" i="0" kern="1200">
                <a:solidFill>
                  <a:schemeClr val="tx1">
                    <a:lumMod val="75000"/>
                    <a:lumOff val="25000"/>
                  </a:schemeClr>
                </a:solidFill>
                <a:latin typeface="Calibri" charset="0"/>
                <a:ea typeface="Calibri" charset="0"/>
                <a:cs typeface="Calibri" charset="0"/>
              </a:defRPr>
            </a:lvl4pPr>
            <a:lvl5pPr marL="2057400" indent="-228600" algn="l" defTabSz="457200" rtl="0" eaLnBrk="1" latinLnBrk="0" hangingPunct="1">
              <a:spcBef>
                <a:spcPts val="1000"/>
              </a:spcBef>
              <a:spcAft>
                <a:spcPts val="0"/>
              </a:spcAft>
              <a:buClr>
                <a:srgbClr val="A81F24"/>
              </a:buClr>
              <a:buSzPct val="50000"/>
              <a:buFont typeface="Wingdings 3" charset="2"/>
              <a:buChar char=""/>
              <a:defRPr lang="en-US" sz="1600" b="0" i="0" kern="1200">
                <a:solidFill>
                  <a:schemeClr val="tx1">
                    <a:lumMod val="75000"/>
                    <a:lumOff val="25000"/>
                  </a:schemeClr>
                </a:solidFill>
                <a:latin typeface="Calibri" charset="0"/>
                <a:ea typeface="Calibri" charset="0"/>
                <a:cs typeface="Calibri"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800" i="1" dirty="0" smtClean="0">
                <a:solidFill>
                  <a:srgbClr val="A81F24"/>
                </a:solidFill>
              </a:rPr>
              <a:t>“Following </a:t>
            </a:r>
            <a:r>
              <a:rPr lang="en-US" sz="1800" i="1" dirty="0">
                <a:solidFill>
                  <a:srgbClr val="A81F24"/>
                </a:solidFill>
              </a:rPr>
              <a:t>manipulative therapy treatment for neurogenic </a:t>
            </a:r>
            <a:r>
              <a:rPr lang="en-US" sz="1800" i="1" dirty="0" err="1">
                <a:solidFill>
                  <a:srgbClr val="A81F24"/>
                </a:solidFill>
              </a:rPr>
              <a:t>cervicobrachial</a:t>
            </a:r>
            <a:r>
              <a:rPr lang="en-US" sz="1800" i="1" dirty="0">
                <a:solidFill>
                  <a:srgbClr val="A81F24"/>
                </a:solidFill>
              </a:rPr>
              <a:t> pain, visual analysis revealed beneficial effects on pain, functional disability, as well as cervical and shoulder mobility. These improvements were maintained over the home exercise phase and at 1-month follow-up</a:t>
            </a:r>
            <a:r>
              <a:rPr lang="en-US" sz="1800" i="1" dirty="0" smtClean="0">
                <a:solidFill>
                  <a:srgbClr val="A81F24"/>
                </a:solidFill>
              </a:rPr>
              <a:t>.”</a:t>
            </a:r>
          </a:p>
          <a:p>
            <a:r>
              <a:rPr lang="en-US" sz="1800" i="1" dirty="0" smtClean="0"/>
              <a:t>Cowell </a:t>
            </a:r>
            <a:r>
              <a:rPr lang="en-US" sz="1800" i="1" dirty="0"/>
              <a:t>IM I, Phillips CR., </a:t>
            </a:r>
            <a:r>
              <a:rPr lang="en-US" sz="1800" i="1" dirty="0" smtClean="0"/>
              <a:t>2002. </a:t>
            </a:r>
            <a:endParaRPr lang="en-US" sz="1800" i="1" dirty="0">
              <a:solidFill>
                <a:srgbClr val="A81F24"/>
              </a:solidFill>
            </a:endParaRPr>
          </a:p>
        </p:txBody>
      </p:sp>
    </p:spTree>
    <p:extLst>
      <p:ext uri="{BB962C8B-B14F-4D97-AF65-F5344CB8AC3E}">
        <p14:creationId xmlns:p14="http://schemas.microsoft.com/office/powerpoint/2010/main" val="3910185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139" y="3226337"/>
            <a:ext cx="5638423" cy="3622687"/>
          </a:xfrm>
          <a:prstGeom prst="rect">
            <a:avLst/>
          </a:prstGeom>
        </p:spPr>
      </p:pic>
      <p:sp>
        <p:nvSpPr>
          <p:cNvPr id="5" name="Title 4"/>
          <p:cNvSpPr>
            <a:spLocks noGrp="1"/>
          </p:cNvSpPr>
          <p:nvPr>
            <p:ph type="title"/>
          </p:nvPr>
        </p:nvSpPr>
        <p:spPr/>
        <p:txBody>
          <a:bodyPr/>
          <a:lstStyle/>
          <a:p>
            <a:r>
              <a:rPr lang="en-US" dirty="0" smtClean="0"/>
              <a:t>Effectiveness</a:t>
            </a:r>
            <a:endParaRPr lang="en-US" dirty="0"/>
          </a:p>
        </p:txBody>
      </p:sp>
      <p:sp>
        <p:nvSpPr>
          <p:cNvPr id="6" name="Content Placeholder 5"/>
          <p:cNvSpPr>
            <a:spLocks noGrp="1"/>
          </p:cNvSpPr>
          <p:nvPr>
            <p:ph idx="1"/>
          </p:nvPr>
        </p:nvSpPr>
        <p:spPr>
          <a:xfrm>
            <a:off x="435426" y="1783829"/>
            <a:ext cx="9997728" cy="4912807"/>
          </a:xfrm>
        </p:spPr>
        <p:txBody>
          <a:bodyPr>
            <a:normAutofit lnSpcReduction="10000"/>
          </a:bodyPr>
          <a:lstStyle/>
          <a:p>
            <a:r>
              <a:rPr lang="en-US" dirty="0" smtClean="0"/>
              <a:t>An FCAMPTs success comes from their </a:t>
            </a:r>
            <a:r>
              <a:rPr lang="en-US" b="1" dirty="0" smtClean="0"/>
              <a:t>clinical reasoning and diverse treatment </a:t>
            </a:r>
            <a:r>
              <a:rPr lang="en-US" dirty="0" smtClean="0"/>
              <a:t>options </a:t>
            </a:r>
            <a:r>
              <a:rPr lang="mr-IN" dirty="0" smtClean="0"/>
              <a:t>–</a:t>
            </a:r>
            <a:r>
              <a:rPr lang="en-US" dirty="0" smtClean="0"/>
              <a:t> including Manual and Manipulation therapy which has been supported as a safe and effective form of treatment.</a:t>
            </a:r>
          </a:p>
          <a:p>
            <a:pPr lvl="1"/>
            <a:r>
              <a:rPr lang="en-US" dirty="0" smtClean="0"/>
              <a:t>Treatment with manual therapy and exercise shows greater pain reduction up to 40% in 6 weeks in patients with an acute whiplash compared to less than 5% recovery with educational videos and self care (Miller et al. 2010)</a:t>
            </a:r>
          </a:p>
          <a:p>
            <a:pPr lvl="1"/>
            <a:r>
              <a:rPr lang="en-US" dirty="0" smtClean="0"/>
              <a:t>Mobilization and manipulation are effective treatment options </a:t>
            </a:r>
            <a:br>
              <a:rPr lang="en-US" dirty="0" smtClean="0"/>
            </a:br>
            <a:r>
              <a:rPr lang="en-US" dirty="0" smtClean="0"/>
              <a:t>for mechanical neck pain (Gross et al. 2007, Jull et al. 2002)</a:t>
            </a:r>
          </a:p>
          <a:p>
            <a:pPr lvl="1"/>
            <a:r>
              <a:rPr lang="en-US" dirty="0" smtClean="0"/>
              <a:t>Manual Therapy and exercise has been shown to improve </a:t>
            </a:r>
            <a:br>
              <a:rPr lang="en-US" dirty="0" smtClean="0"/>
            </a:br>
            <a:r>
              <a:rPr lang="en-US" dirty="0" smtClean="0"/>
              <a:t>symptoms post ankle sprain more so than exercise alone </a:t>
            </a:r>
            <a:br>
              <a:rPr lang="en-US" dirty="0" smtClean="0"/>
            </a:br>
            <a:r>
              <a:rPr lang="en-US" dirty="0" smtClean="0"/>
              <a:t>(</a:t>
            </a:r>
            <a:r>
              <a:rPr lang="en-US" dirty="0" err="1" smtClean="0"/>
              <a:t>Lubbe</a:t>
            </a:r>
            <a:r>
              <a:rPr lang="en-US" dirty="0" smtClean="0"/>
              <a:t> et al. 2015)</a:t>
            </a:r>
          </a:p>
          <a:p>
            <a:pPr lvl="1"/>
            <a:r>
              <a:rPr lang="en-US" dirty="0" smtClean="0"/>
              <a:t>Manipulation was found to be more effective than </a:t>
            </a:r>
            <a:br>
              <a:rPr lang="en-US" dirty="0" smtClean="0"/>
            </a:br>
            <a:r>
              <a:rPr lang="en-US" dirty="0" smtClean="0"/>
              <a:t>mobilization or exercise in the treatment of acute lower </a:t>
            </a:r>
            <a:br>
              <a:rPr lang="en-US" dirty="0" smtClean="0"/>
            </a:br>
            <a:r>
              <a:rPr lang="en-US" dirty="0" smtClean="0"/>
              <a:t>back pain (</a:t>
            </a:r>
            <a:r>
              <a:rPr lang="en-US" dirty="0" err="1" smtClean="0"/>
              <a:t>Clealand</a:t>
            </a:r>
            <a:r>
              <a:rPr lang="en-US" dirty="0" smtClean="0"/>
              <a:t> et al., 2009)</a:t>
            </a:r>
          </a:p>
          <a:p>
            <a:pPr lvl="2"/>
            <a:endParaRPr lang="en-US" dirty="0" smtClean="0"/>
          </a:p>
          <a:p>
            <a:pPr lvl="2"/>
            <a:endParaRPr lang="en-US" dirty="0" smtClean="0"/>
          </a:p>
          <a:p>
            <a:pPr lvl="2"/>
            <a:endParaRPr lang="en-US" dirty="0" smtClean="0"/>
          </a:p>
        </p:txBody>
      </p:sp>
      <p:sp>
        <p:nvSpPr>
          <p:cNvPr id="7" name="Slide Number Placeholder 13"/>
          <p:cNvSpPr>
            <a:spLocks noGrp="1"/>
          </p:cNvSpPr>
          <p:nvPr>
            <p:ph type="sldNum" sz="quarter" idx="12"/>
          </p:nvPr>
        </p:nvSpPr>
        <p:spPr/>
        <p:txBody>
          <a:bodyPr/>
          <a:lstStyle/>
          <a:p>
            <a:r>
              <a:rPr lang="en-US" dirty="0"/>
              <a:t>5</a:t>
            </a:r>
          </a:p>
        </p:txBody>
      </p:sp>
    </p:spTree>
    <p:extLst>
      <p:ext uri="{BB962C8B-B14F-4D97-AF65-F5344CB8AC3E}">
        <p14:creationId xmlns:p14="http://schemas.microsoft.com/office/powerpoint/2010/main" val="55963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Does an FCAMPT Help My Practice?</a:t>
            </a:r>
            <a:endParaRPr lang="en-US" dirty="0"/>
          </a:p>
        </p:txBody>
      </p:sp>
      <p:sp>
        <p:nvSpPr>
          <p:cNvPr id="3" name="Content Placeholder 2"/>
          <p:cNvSpPr>
            <a:spLocks noGrp="1"/>
          </p:cNvSpPr>
          <p:nvPr>
            <p:ph idx="1"/>
          </p:nvPr>
        </p:nvSpPr>
        <p:spPr>
          <a:xfrm>
            <a:off x="435426" y="1783829"/>
            <a:ext cx="9997728" cy="4912808"/>
          </a:xfrm>
        </p:spPr>
        <p:txBody>
          <a:bodyPr>
            <a:normAutofit/>
          </a:bodyPr>
          <a:lstStyle/>
          <a:p>
            <a:r>
              <a:rPr lang="en-US" dirty="0" smtClean="0"/>
              <a:t>Sharing the workload: FCAMPTs are a reliable partner in </a:t>
            </a:r>
            <a:r>
              <a:rPr lang="en-US" dirty="0" err="1"/>
              <a:t>o</a:t>
            </a:r>
            <a:r>
              <a:rPr lang="en-US" dirty="0" err="1" smtClean="0"/>
              <a:t>rthopeadic</a:t>
            </a:r>
            <a:r>
              <a:rPr lang="en-US" dirty="0" smtClean="0"/>
              <a:t> diagnosis </a:t>
            </a:r>
          </a:p>
          <a:p>
            <a:pPr lvl="1"/>
            <a:r>
              <a:rPr lang="en-US" dirty="0" smtClean="0"/>
              <a:t>FCAMPTs will properly recommend further medical interventions required</a:t>
            </a:r>
          </a:p>
          <a:p>
            <a:pPr lvl="1"/>
            <a:r>
              <a:rPr lang="en-US" dirty="0" smtClean="0"/>
              <a:t>FCAMPTs are trained to identify which medical investigations are appropriate for the </a:t>
            </a:r>
            <a:r>
              <a:rPr lang="en-US" dirty="0" err="1" smtClean="0"/>
              <a:t>orthopeadic</a:t>
            </a:r>
            <a:r>
              <a:rPr lang="en-US" dirty="0" smtClean="0"/>
              <a:t> presentations they see</a:t>
            </a:r>
          </a:p>
          <a:p>
            <a:r>
              <a:rPr lang="en-US" dirty="0" smtClean="0"/>
              <a:t>More time </a:t>
            </a:r>
            <a:r>
              <a:rPr lang="en-US" dirty="0"/>
              <a:t>p</a:t>
            </a:r>
            <a:r>
              <a:rPr lang="en-US" dirty="0" smtClean="0"/>
              <a:t>er </a:t>
            </a:r>
            <a:r>
              <a:rPr lang="en-US" dirty="0"/>
              <a:t>p</a:t>
            </a:r>
            <a:r>
              <a:rPr lang="en-US" dirty="0" smtClean="0"/>
              <a:t>atient </a:t>
            </a:r>
            <a:r>
              <a:rPr lang="en-US" dirty="0"/>
              <a:t>f</a:t>
            </a:r>
            <a:r>
              <a:rPr lang="en-US" dirty="0" smtClean="0"/>
              <a:t>or </a:t>
            </a:r>
            <a:r>
              <a:rPr lang="en-US" dirty="0"/>
              <a:t>y</a:t>
            </a:r>
            <a:r>
              <a:rPr lang="en-US" dirty="0" smtClean="0"/>
              <a:t>ou</a:t>
            </a:r>
          </a:p>
          <a:p>
            <a:pPr lvl="1"/>
            <a:r>
              <a:rPr lang="en-US" dirty="0" smtClean="0"/>
              <a:t>Time to help a greater number of people</a:t>
            </a:r>
          </a:p>
          <a:p>
            <a:pPr lvl="1"/>
            <a:r>
              <a:rPr lang="en-US" dirty="0" smtClean="0"/>
              <a:t>Less potential for professional burnout</a:t>
            </a:r>
          </a:p>
          <a:p>
            <a:r>
              <a:rPr lang="en-US" dirty="0" smtClean="0"/>
              <a:t>Improved patient </a:t>
            </a:r>
            <a:r>
              <a:rPr lang="en-US" dirty="0"/>
              <a:t>s</a:t>
            </a:r>
            <a:r>
              <a:rPr lang="en-US" dirty="0" smtClean="0"/>
              <a:t>atisfaction</a:t>
            </a:r>
          </a:p>
          <a:p>
            <a:pPr lvl="1"/>
            <a:r>
              <a:rPr lang="en-US" dirty="0" smtClean="0"/>
              <a:t>When successful treatment</a:t>
            </a:r>
            <a:r>
              <a:rPr lang="en-US" dirty="0"/>
              <a:t> </a:t>
            </a:r>
            <a:r>
              <a:rPr lang="en-US" dirty="0" smtClean="0"/>
              <a:t>and referrals prescribed</a:t>
            </a:r>
          </a:p>
          <a:p>
            <a:pPr indent="-285750"/>
            <a:r>
              <a:rPr lang="en-US" b="1" dirty="0">
                <a:solidFill>
                  <a:srgbClr val="A81F24"/>
                </a:solidFill>
              </a:rPr>
              <a:t>Let </a:t>
            </a:r>
            <a:r>
              <a:rPr lang="en-US" b="1" dirty="0" smtClean="0">
                <a:solidFill>
                  <a:srgbClr val="A81F24"/>
                </a:solidFill>
              </a:rPr>
              <a:t>FCAMPTs be </a:t>
            </a:r>
            <a:r>
              <a:rPr lang="en-US" b="1" dirty="0">
                <a:solidFill>
                  <a:srgbClr val="A81F24"/>
                </a:solidFill>
              </a:rPr>
              <a:t>the difference in your practice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956" y="2816687"/>
            <a:ext cx="6043537" cy="3879950"/>
          </a:xfrm>
          <a:prstGeom prst="rect">
            <a:avLst/>
          </a:prstGeom>
        </p:spPr>
      </p:pic>
    </p:spTree>
    <p:extLst>
      <p:ext uri="{BB962C8B-B14F-4D97-AF65-F5344CB8AC3E}">
        <p14:creationId xmlns:p14="http://schemas.microsoft.com/office/powerpoint/2010/main" val="4113774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957" y="2816687"/>
            <a:ext cx="6043535" cy="3879950"/>
          </a:xfrm>
          <a:prstGeom prst="rect">
            <a:avLst/>
          </a:prstGeom>
        </p:spPr>
      </p:pic>
      <p:sp>
        <p:nvSpPr>
          <p:cNvPr id="2" name="Title 1"/>
          <p:cNvSpPr>
            <a:spLocks noGrp="1"/>
          </p:cNvSpPr>
          <p:nvPr>
            <p:ph type="title"/>
          </p:nvPr>
        </p:nvSpPr>
        <p:spPr/>
        <p:txBody>
          <a:bodyPr/>
          <a:lstStyle/>
          <a:p>
            <a:r>
              <a:rPr lang="en-US" smtClean="0"/>
              <a:t>Why Have I Not Heard Of CAMPT Before?</a:t>
            </a:r>
            <a:endParaRPr lang="en-US" dirty="0"/>
          </a:p>
        </p:txBody>
      </p:sp>
      <p:sp>
        <p:nvSpPr>
          <p:cNvPr id="3" name="Content Placeholder 2"/>
          <p:cNvSpPr>
            <a:spLocks noGrp="1"/>
          </p:cNvSpPr>
          <p:nvPr>
            <p:ph idx="1"/>
          </p:nvPr>
        </p:nvSpPr>
        <p:spPr>
          <a:xfrm>
            <a:off x="435426" y="1783829"/>
            <a:ext cx="9997728" cy="4912807"/>
          </a:xfrm>
        </p:spPr>
        <p:txBody>
          <a:bodyPr>
            <a:normAutofit/>
          </a:bodyPr>
          <a:lstStyle/>
          <a:p>
            <a:r>
              <a:rPr lang="en-US" dirty="0" smtClean="0"/>
              <a:t>More recognized </a:t>
            </a:r>
            <a:r>
              <a:rPr lang="en-US" smtClean="0"/>
              <a:t>internationally than </a:t>
            </a:r>
            <a:r>
              <a:rPr lang="en-US" dirty="0" smtClean="0"/>
              <a:t>in our own backyard</a:t>
            </a:r>
          </a:p>
          <a:p>
            <a:pPr lvl="1"/>
            <a:r>
              <a:rPr lang="en-US" dirty="0" smtClean="0"/>
              <a:t>But 800 FCAMPTs in Canada and growing</a:t>
            </a:r>
          </a:p>
          <a:p>
            <a:r>
              <a:rPr lang="en-US" dirty="0" smtClean="0"/>
              <a:t>Advertising Limitations by the Colleges of Physiotherapy</a:t>
            </a:r>
          </a:p>
          <a:p>
            <a:pPr lvl="1"/>
            <a:r>
              <a:rPr lang="mr-IN" dirty="0" smtClean="0"/>
              <a:t>…</a:t>
            </a:r>
            <a:r>
              <a:rPr lang="en-US" dirty="0" smtClean="0"/>
              <a:t> We would say more</a:t>
            </a:r>
            <a:r>
              <a:rPr lang="mr-IN" dirty="0" smtClean="0"/>
              <a:t>…</a:t>
            </a:r>
            <a:r>
              <a:rPr lang="en-US" dirty="0" smtClean="0"/>
              <a:t> but we can’t </a:t>
            </a:r>
            <a:r>
              <a:rPr lang="en-US" dirty="0" smtClean="0">
                <a:sym typeface="Wingdings"/>
              </a:rPr>
              <a:t></a:t>
            </a:r>
            <a:endParaRPr lang="en-US" dirty="0" smtClean="0"/>
          </a:p>
          <a:p>
            <a:pPr lvl="1"/>
            <a:r>
              <a:rPr lang="en-US" dirty="0" smtClean="0"/>
              <a:t>However, times are changing</a:t>
            </a:r>
            <a:r>
              <a:rPr lang="mr-IN" dirty="0" smtClean="0"/>
              <a:t>…</a:t>
            </a:r>
            <a:endParaRPr lang="en-US" dirty="0"/>
          </a:p>
          <a:p>
            <a:r>
              <a:rPr lang="en-US" dirty="0" smtClean="0"/>
              <a:t>Launched a marketing initiative to raise our profile</a:t>
            </a:r>
          </a:p>
          <a:p>
            <a:pPr lvl="1"/>
            <a:r>
              <a:rPr lang="en-US" dirty="0" smtClean="0"/>
              <a:t>Presentations such as this with healthcare professionals</a:t>
            </a:r>
          </a:p>
          <a:p>
            <a:pPr lvl="1"/>
            <a:r>
              <a:rPr lang="en-US" dirty="0" smtClean="0"/>
              <a:t>Education for our members on how to leverage our brand</a:t>
            </a:r>
          </a:p>
          <a:p>
            <a:pPr lvl="1"/>
            <a:r>
              <a:rPr lang="en-US" dirty="0" smtClean="0"/>
              <a:t>Campaign to the public through social media and </a:t>
            </a:r>
            <a:br>
              <a:rPr lang="en-US" dirty="0" smtClean="0"/>
            </a:br>
            <a:r>
              <a:rPr lang="en-US" dirty="0" smtClean="0"/>
              <a:t>our new website</a:t>
            </a:r>
          </a:p>
          <a:p>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31355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txBox="1">
            <a:spLocks/>
          </p:cNvSpPr>
          <p:nvPr/>
        </p:nvSpPr>
        <p:spPr>
          <a:xfrm>
            <a:off x="407945" y="2579984"/>
            <a:ext cx="11205882" cy="3976594"/>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 name="Title 1"/>
          <p:cNvSpPr>
            <a:spLocks noGrp="1"/>
          </p:cNvSpPr>
          <p:nvPr>
            <p:ph type="title"/>
          </p:nvPr>
        </p:nvSpPr>
        <p:spPr/>
        <p:txBody>
          <a:bodyPr/>
          <a:lstStyle/>
          <a:p>
            <a:r>
              <a:rPr lang="en-US" smtClean="0"/>
              <a:t>So What Makes an FCAMPT Different?</a:t>
            </a: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06385" y="1783830"/>
            <a:ext cx="5903508" cy="4512039"/>
          </a:xfrm>
        </p:spPr>
      </p:pic>
      <p:sp>
        <p:nvSpPr>
          <p:cNvPr id="10" name="Content Placeholder 9"/>
          <p:cNvSpPr>
            <a:spLocks noGrp="1"/>
          </p:cNvSpPr>
          <p:nvPr>
            <p:ph sz="half" idx="2"/>
          </p:nvPr>
        </p:nvSpPr>
        <p:spPr>
          <a:xfrm>
            <a:off x="435426" y="1979490"/>
            <a:ext cx="5581424" cy="4197245"/>
          </a:xfrm>
        </p:spPr>
        <p:txBody>
          <a:bodyPr/>
          <a:lstStyle/>
          <a:p>
            <a:r>
              <a:rPr lang="en-US" b="1" smtClean="0"/>
              <a:t>Education and Experience is the Difference</a:t>
            </a:r>
          </a:p>
          <a:p>
            <a:r>
              <a:rPr lang="en-US" smtClean="0"/>
              <a:t>CAMPT-Certified physiotherapists earn their FCAMPT designation by:</a:t>
            </a:r>
          </a:p>
          <a:p>
            <a:pPr lvl="1"/>
            <a:r>
              <a:rPr lang="en-US" smtClean="0"/>
              <a:t>Completing an IFOMPT </a:t>
            </a:r>
            <a:r>
              <a:rPr lang="en-US" b="1" smtClean="0"/>
              <a:t>internationally accredited </a:t>
            </a:r>
            <a:r>
              <a:rPr lang="en-US" smtClean="0"/>
              <a:t>physiotherapy education program </a:t>
            </a:r>
          </a:p>
          <a:p>
            <a:pPr lvl="1"/>
            <a:r>
              <a:rPr lang="en-US" smtClean="0"/>
              <a:t>The IFOMPT education goes </a:t>
            </a:r>
            <a:r>
              <a:rPr lang="en-US" b="1" u="sng" smtClean="0"/>
              <a:t>Beyond the core university education</a:t>
            </a:r>
            <a:r>
              <a:rPr lang="en-US" b="1" smtClean="0"/>
              <a:t> </a:t>
            </a:r>
            <a:r>
              <a:rPr lang="en-US" smtClean="0"/>
              <a:t>required to become a physiotherapist in Canada</a:t>
            </a:r>
          </a:p>
          <a:p>
            <a:pPr lvl="1"/>
            <a:endParaRPr lang="en-US" smtClean="0"/>
          </a:p>
          <a:p>
            <a:pPr lvl="1"/>
            <a:endParaRPr lang="en-US" dirty="0" smtClean="0"/>
          </a:p>
        </p:txBody>
      </p:sp>
      <p:sp>
        <p:nvSpPr>
          <p:cNvPr id="6" name="Slide Number Placeholder 13"/>
          <p:cNvSpPr>
            <a:spLocks noGrp="1"/>
          </p:cNvSpPr>
          <p:nvPr>
            <p:ph type="sldNum" sz="quarter" idx="12"/>
          </p:nvPr>
        </p:nvSpPr>
        <p:spPr>
          <a:xfrm>
            <a:off x="11224603" y="6391838"/>
            <a:ext cx="838199" cy="304799"/>
          </a:xfrm>
        </p:spPr>
        <p:txBody>
          <a:bodyPr/>
          <a:lstStyle/>
          <a:p>
            <a:r>
              <a:rPr lang="en-US" dirty="0"/>
              <a:t>8</a:t>
            </a:r>
          </a:p>
        </p:txBody>
      </p:sp>
    </p:spTree>
    <p:extLst>
      <p:ext uri="{BB962C8B-B14F-4D97-AF65-F5344CB8AC3E}">
        <p14:creationId xmlns:p14="http://schemas.microsoft.com/office/powerpoint/2010/main" val="1762593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168972" y="5254754"/>
            <a:ext cx="2594743" cy="710400"/>
          </a:xfrm>
          <a:prstGeom prst="rect">
            <a:avLst/>
          </a:prstGeom>
        </p:spPr>
      </p:pic>
      <p:sp>
        <p:nvSpPr>
          <p:cNvPr id="9" name="Content Placeholder 2"/>
          <p:cNvSpPr txBox="1">
            <a:spLocks/>
          </p:cNvSpPr>
          <p:nvPr/>
        </p:nvSpPr>
        <p:spPr>
          <a:xfrm>
            <a:off x="1192151" y="3683522"/>
            <a:ext cx="9611316" cy="28861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800" dirty="0"/>
          </a:p>
        </p:txBody>
      </p:sp>
      <p:pic>
        <p:nvPicPr>
          <p:cNvPr id="5" name="Picture 4"/>
          <p:cNvPicPr>
            <a:picLocks noChangeAspect="1"/>
          </p:cNvPicPr>
          <p:nvPr/>
        </p:nvPicPr>
        <p:blipFill>
          <a:blip r:embed="rId5"/>
          <a:stretch>
            <a:fillRect/>
          </a:stretch>
        </p:blipFill>
        <p:spPr>
          <a:xfrm>
            <a:off x="9424867" y="4860428"/>
            <a:ext cx="1378600" cy="1404449"/>
          </a:xfrm>
          <a:prstGeom prst="rect">
            <a:avLst/>
          </a:prstGeom>
        </p:spPr>
      </p:pic>
      <p:sp>
        <p:nvSpPr>
          <p:cNvPr id="10" name="Title 9"/>
          <p:cNvSpPr>
            <a:spLocks noGrp="1"/>
          </p:cNvSpPr>
          <p:nvPr>
            <p:ph type="title"/>
          </p:nvPr>
        </p:nvSpPr>
        <p:spPr/>
        <p:txBody>
          <a:bodyPr/>
          <a:lstStyle/>
          <a:p>
            <a:r>
              <a:rPr lang="en-US" dirty="0" smtClean="0"/>
              <a:t>CAMPT Upholds an International Standard</a:t>
            </a:r>
            <a:endParaRPr lang="en-US" dirty="0"/>
          </a:p>
        </p:txBody>
      </p:sp>
      <p:sp>
        <p:nvSpPr>
          <p:cNvPr id="11" name="Content Placeholder 10"/>
          <p:cNvSpPr>
            <a:spLocks noGrp="1"/>
          </p:cNvSpPr>
          <p:nvPr>
            <p:ph idx="1"/>
          </p:nvPr>
        </p:nvSpPr>
        <p:spPr>
          <a:xfrm>
            <a:off x="435427" y="1783830"/>
            <a:ext cx="9233230" cy="4434720"/>
          </a:xfrm>
        </p:spPr>
        <p:txBody>
          <a:bodyPr>
            <a:normAutofit/>
          </a:bodyPr>
          <a:lstStyle/>
          <a:p>
            <a:pPr marL="0" indent="0">
              <a:spcBef>
                <a:spcPts val="1600"/>
              </a:spcBef>
              <a:buNone/>
            </a:pPr>
            <a:r>
              <a:rPr lang="en-US" b="0" dirty="0" smtClean="0"/>
              <a:t>CAMPT is Canada’s member organization of the </a:t>
            </a:r>
            <a:r>
              <a:rPr lang="en-US" b="1" dirty="0" smtClean="0"/>
              <a:t>International Federation of </a:t>
            </a:r>
            <a:r>
              <a:rPr lang="en-US" b="1" dirty="0" err="1" smtClean="0"/>
              <a:t>Orthopaedic</a:t>
            </a:r>
            <a:r>
              <a:rPr lang="en-US" b="1" dirty="0" smtClean="0"/>
              <a:t> Manipulative Physiotherapy </a:t>
            </a:r>
            <a:r>
              <a:rPr lang="en-US" dirty="0" smtClean="0"/>
              <a:t>(IFOMPT).</a:t>
            </a:r>
          </a:p>
          <a:p>
            <a:r>
              <a:rPr lang="en-US" b="0" dirty="0" smtClean="0"/>
              <a:t>IFOMPT is a subsection of the </a:t>
            </a:r>
            <a:r>
              <a:rPr lang="en-US" b="1" dirty="0" smtClean="0"/>
              <a:t>WHO</a:t>
            </a:r>
            <a:r>
              <a:rPr lang="en-US" b="0" dirty="0" smtClean="0"/>
              <a:t> </a:t>
            </a:r>
            <a:r>
              <a:rPr lang="en-US" dirty="0" smtClean="0"/>
              <a:t>with the </a:t>
            </a:r>
            <a:r>
              <a:rPr lang="en-US" dirty="0"/>
              <a:t>mandate </a:t>
            </a:r>
            <a:r>
              <a:rPr lang="en-US" dirty="0" smtClean="0"/>
              <a:t>to </a:t>
            </a:r>
            <a:r>
              <a:rPr lang="en-US" dirty="0"/>
              <a:t>develop and monitor a </a:t>
            </a:r>
            <a:r>
              <a:rPr lang="en-US" dirty="0" smtClean="0"/>
              <a:t>standardized, high-level </a:t>
            </a:r>
            <a:r>
              <a:rPr lang="en-US" dirty="0"/>
              <a:t>of </a:t>
            </a:r>
            <a:r>
              <a:rPr lang="en-US" dirty="0" err="1"/>
              <a:t>orthopaedic</a:t>
            </a:r>
            <a:r>
              <a:rPr lang="en-US" dirty="0"/>
              <a:t> manual physical therapy world wide</a:t>
            </a:r>
            <a:r>
              <a:rPr lang="en-US" dirty="0" smtClean="0"/>
              <a:t>. </a:t>
            </a:r>
          </a:p>
          <a:p>
            <a:r>
              <a:rPr lang="en-US" b="0" dirty="0" smtClean="0"/>
              <a:t>The </a:t>
            </a:r>
            <a:r>
              <a:rPr lang="en-US" b="1" dirty="0" smtClean="0"/>
              <a:t>World Confederation for Physical Therapy </a:t>
            </a:r>
            <a:r>
              <a:rPr lang="en-US" b="0" dirty="0" smtClean="0"/>
              <a:t>(WCPT) is </a:t>
            </a:r>
            <a:br>
              <a:rPr lang="en-US" b="0" dirty="0" smtClean="0"/>
            </a:br>
            <a:r>
              <a:rPr lang="en-US" b="0" dirty="0" smtClean="0"/>
              <a:t>the sole international voice for physical therapy.</a:t>
            </a:r>
          </a:p>
        </p:txBody>
      </p:sp>
      <p:sp>
        <p:nvSpPr>
          <p:cNvPr id="13" name="Footer Placeholder 12"/>
          <p:cNvSpPr>
            <a:spLocks noGrp="1"/>
          </p:cNvSpPr>
          <p:nvPr>
            <p:ph type="ftr" sz="quarter" idx="4294967295"/>
          </p:nvPr>
        </p:nvSpPr>
        <p:spPr>
          <a:xfrm>
            <a:off x="435426" y="6273021"/>
            <a:ext cx="3859795" cy="304801"/>
          </a:xfrm>
          <a:prstGeom prst="rect">
            <a:avLst/>
          </a:prstGeom>
        </p:spPr>
        <p:txBody>
          <a:bodyPr/>
          <a:lstStyle/>
          <a:p>
            <a:r>
              <a:rPr lang="en-US" smtClean="0"/>
              <a:t>
              </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1026" name="Picture 2" descr="fompt_logo_rgb_2000px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549" y="4828020"/>
            <a:ext cx="1722699" cy="14040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203127037"/>
      </p:ext>
    </p:extLst>
  </p:cSld>
  <p:clrMapOvr>
    <a:masterClrMapping/>
  </p:clrMapOvr>
  <mc:AlternateContent xmlns:mc="http://schemas.openxmlformats.org/markup-compatibility/2006" xmlns:p14="http://schemas.microsoft.com/office/powerpoint/2010/main">
    <mc:Choice Requires="p14">
      <p:transition spd="slow" p14:dur="2000" advTm="6681"/>
    </mc:Choice>
    <mc:Fallback xmlns="" xmlns:mv="urn:schemas-microsoft-com:mac:vml">
      <mp:transition xmlns:mp="http://schemas.microsoft.com/office/mac/powerpoint/2008/main" spd="slow" advTm="668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4|0.3|0.2|0.3|0.5|0.4"/>
</p:tagLst>
</file>

<file path=ppt/tags/tag2.xml><?xml version="1.0" encoding="utf-8"?>
<p:tagLst xmlns:a="http://schemas.openxmlformats.org/drawingml/2006/main" xmlns:r="http://schemas.openxmlformats.org/officeDocument/2006/relationships" xmlns:p="http://schemas.openxmlformats.org/presentationml/2006/main">
  <p:tag name="TIMING" val="|1.1|0.4|0.3|0.2|0.3|0.5|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11306</TotalTime>
  <Words>1524</Words>
  <Application>Microsoft Macintosh PowerPoint</Application>
  <PresentationFormat>Widescreen</PresentationFormat>
  <Paragraphs>125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Wingdings</vt:lpstr>
      <vt:lpstr>Wingdings 3</vt:lpstr>
      <vt:lpstr>Ion Boardroom</vt:lpstr>
      <vt:lpstr>CAMPT-Certified: The Standard for Exceptional Care </vt:lpstr>
      <vt:lpstr>Addressing the Needs of Today’s Doctors</vt:lpstr>
      <vt:lpstr>What is CAMPT?</vt:lpstr>
      <vt:lpstr>How Does an FCAMPT Help My Patients?</vt:lpstr>
      <vt:lpstr>Effectiveness</vt:lpstr>
      <vt:lpstr>How Does an FCAMPT Help My Practice?</vt:lpstr>
      <vt:lpstr>Why Have I Not Heard Of CAMPT Before?</vt:lpstr>
      <vt:lpstr>So What Makes an FCAMPT Different?</vt:lpstr>
      <vt:lpstr>CAMPT Upholds an International Standard</vt:lpstr>
      <vt:lpstr>Why Choose FCAMPT Physiotherapists</vt:lpstr>
      <vt:lpstr>Referring Your Patients</vt:lpstr>
      <vt:lpstr>Questions?</vt:lpstr>
      <vt:lpstr>References</vt:lpstr>
      <vt:lpstr>References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Academy of Manipulative Physical Therapists</dc:title>
  <dc:creator>PC-2012</dc:creator>
  <cp:lastModifiedBy>Brendan Ziolo</cp:lastModifiedBy>
  <cp:revision>206</cp:revision>
  <cp:lastPrinted>2014-08-21T17:50:59Z</cp:lastPrinted>
  <dcterms:created xsi:type="dcterms:W3CDTF">2017-04-03T12:58:31Z</dcterms:created>
  <dcterms:modified xsi:type="dcterms:W3CDTF">2017-04-18T19:37:14Z</dcterms:modified>
</cp:coreProperties>
</file>