
<file path=[Content_Types].xml><?xml version="1.0" encoding="utf-8"?>
<Types xmlns="http://schemas.openxmlformats.org/package/2006/content-types"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Default Extension="emf" ContentType="image/x-emf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Authors.xml" ContentType="application/vnd.openxmlformats-officedocument.presentationml.commentAuthors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r:id="rId1"/>
  </p:sldMasterIdLst>
  <p:notesMasterIdLst>
    <p:notesMasterId r:id="rId12"/>
  </p:notesMasterIdLst>
  <p:sldIdLst>
    <p:sldId id="273" r:id="rId2"/>
    <p:sldId id="257" r:id="rId3"/>
    <p:sldId id="296" r:id="rId4"/>
    <p:sldId id="286" r:id="rId5"/>
    <p:sldId id="275" r:id="rId6"/>
    <p:sldId id="289" r:id="rId7"/>
    <p:sldId id="300" r:id="rId8"/>
    <p:sldId id="301" r:id="rId9"/>
    <p:sldId id="297" r:id="rId10"/>
    <p:sldId id="299" r:id="rId11"/>
  </p:sldIdLst>
  <p:sldSz cx="12192000" cy="6858000"/>
  <p:notesSz cx="7086600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Valued Customer" initials="V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loop="1" useTimings="0">
    <p:kiosk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  </p:ext>
    </p:extLst>
  </p:showPr>
  <p:clrMru>
    <a:srgbClr val="A81F24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26446" autoAdjust="0"/>
    <p:restoredTop sz="77786" autoAdjust="0"/>
  </p:normalViewPr>
  <p:slideViewPr>
    <p:cSldViewPr snapToGrid="0">
      <p:cViewPr>
        <p:scale>
          <a:sx n="85" d="100"/>
          <a:sy n="85" d="100"/>
        </p:scale>
        <p:origin x="-928" y="-8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53E5F2A1-5ABC-477C-8FBC-7273B14BE750}" type="datetimeFigureOut">
              <a:rPr lang="en-US" smtClean="0"/>
              <a:pPr/>
              <a:t>2/23/17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26100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4"/>
            <a:ext cx="5669280" cy="3690461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6151A938-FF5B-46C4-9B7F-D7CB7D12A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9671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A938-FF5B-46C4-9B7F-D7CB7D12A3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889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046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Canadian Academy of Manipulative Physiotherapy (CAMPT) is a professional group of physiotherapists who have completed post-graduate training in hands on therapy treatment techniques, joint manipulation, and clinical reasoning skill. Research has shown that CAMPT-trained physiotherapists have successful treatment outcomes with their patients.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A938-FF5B-46C4-9B7F-D7CB7D12A3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0645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A938-FF5B-46C4-9B7F-D7CB7D12A3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20523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046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CAMPT is the Canadian member organization of the International Federation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Orthopaedic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Manipulative Physiotherapy (IFOMPT), a part of the World Confederation of Physiotherapy and the World Health Organization. 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IFOMPT’s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mandate is to ensure a high standard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Orthopaedic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Physiotherapy that is consistent around the world.  CAMPT monitors Canadian programs and sends reports to IFOMPT.  If you complete education from any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CAMPT’s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monitored institutions you can apply to become a Fellow of CAMPT or FCAMPT.  This means the FCAMPT is an  internationally recognized title.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A938-FF5B-46C4-9B7F-D7CB7D12A38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090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A938-FF5B-46C4-9B7F-D7CB7D12A38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5326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Currently, these are the three programs recognized and monitored by CAMPT.  One is through the community based level system of the Canadian Physiotherapy Association’s </a:t>
            </a:r>
            <a:r>
              <a:rPr lang="en-US" baseline="0" dirty="0" err="1" smtClean="0"/>
              <a:t>Orthopeadic</a:t>
            </a:r>
            <a:r>
              <a:rPr lang="en-US" baseline="0" dirty="0" smtClean="0"/>
              <a:t> Division.  The other two are through Western University or McMaster </a:t>
            </a:r>
            <a:r>
              <a:rPr lang="en-US" baseline="0" dirty="0" smtClean="0"/>
              <a:t>University </a:t>
            </a:r>
            <a:r>
              <a:rPr lang="en-US" baseline="0" dirty="0" smtClean="0"/>
              <a:t>They</a:t>
            </a:r>
            <a:r>
              <a:rPr lang="en-US" baseline="0" dirty="0" smtClean="0"/>
              <a:t> teach advanced </a:t>
            </a:r>
            <a:r>
              <a:rPr lang="en-US" baseline="0" dirty="0" smtClean="0"/>
              <a:t>practice in manual therapy, manipulative therapy, clinical reasoning, </a:t>
            </a:r>
            <a:r>
              <a:rPr lang="en-US" baseline="0" dirty="0" err="1" smtClean="0"/>
              <a:t>orthopeadic</a:t>
            </a:r>
            <a:r>
              <a:rPr lang="en-US" baseline="0" dirty="0" smtClean="0"/>
              <a:t> rehabilitation, and evidence based medicine.</a:t>
            </a:r>
            <a:r>
              <a:rPr lang="en-US" baseline="0" dirty="0" smtClean="0"/>
              <a:t> The content of these programs is monitored and approved by the IFOMPT standards committee and held to international standards. These </a:t>
            </a:r>
            <a:r>
              <a:rPr lang="en-US" baseline="0" dirty="0" smtClean="0"/>
              <a:t>acquired skills provide </a:t>
            </a:r>
            <a:r>
              <a:rPr lang="en-US" baseline="0" dirty="0" err="1" smtClean="0"/>
              <a:t>FCAMPTs</a:t>
            </a:r>
            <a:r>
              <a:rPr lang="en-US" baseline="0" dirty="0" smtClean="0"/>
              <a:t> exceptional reasoning and experience for tough clinical cases.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A938-FF5B-46C4-9B7F-D7CB7D12A38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5137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Treatment with manual therapy and exercise shows greater pain reduction up to 40% in 6 weeks in patients with an acute whiplash compared to less than 5% recovery with educational videos and self care (Miller et al. 2010)</a:t>
            </a:r>
          </a:p>
          <a:p>
            <a:pPr lvl="1"/>
            <a:r>
              <a:rPr lang="en-US" dirty="0" smtClean="0"/>
              <a:t>Mobilization and manipulation are effective treatment options for mechanical neck pain (Gross et al. 2007, Jull et al. 2002)</a:t>
            </a:r>
          </a:p>
          <a:p>
            <a:pPr lvl="1"/>
            <a:r>
              <a:rPr lang="en-US" dirty="0" smtClean="0"/>
              <a:t>Manual Therapy and exercise has been show to improve symptoms post ankle sprain more so than exercise alone (</a:t>
            </a:r>
            <a:r>
              <a:rPr lang="en-US" dirty="0" err="1" smtClean="0"/>
              <a:t>Lubbe</a:t>
            </a:r>
            <a:r>
              <a:rPr lang="en-US" dirty="0" smtClean="0"/>
              <a:t> et al. 2015)</a:t>
            </a:r>
          </a:p>
          <a:p>
            <a:pPr lvl="1"/>
            <a:r>
              <a:rPr lang="en-US" dirty="0" smtClean="0"/>
              <a:t>Manipulation was found to be more effective than mobilization or exercise in the treatment of acute lower back pain (</a:t>
            </a:r>
            <a:r>
              <a:rPr lang="en-US" dirty="0" err="1" smtClean="0"/>
              <a:t>Clealand</a:t>
            </a:r>
            <a:r>
              <a:rPr lang="en-US" dirty="0" smtClean="0"/>
              <a:t> et al., 2009)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A938-FF5B-46C4-9B7F-D7CB7D12A38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7986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A938-FF5B-46C4-9B7F-D7CB7D12A38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521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900"/>
              </a:lnSpc>
              <a:defRPr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6" y="1783830"/>
            <a:ext cx="9997728" cy="4041098"/>
          </a:xfrm>
        </p:spPr>
        <p:txBody>
          <a:bodyPr>
            <a:normAutofit/>
          </a:bodyPr>
          <a:lstStyle>
            <a:lvl1pPr>
              <a:buClr>
                <a:srgbClr val="A81F24"/>
              </a:buClr>
              <a:buSzPct val="50000"/>
              <a:defRPr sz="2400" b="0" i="0">
                <a:latin typeface="Calibri" charset="0"/>
                <a:ea typeface="Calibri" charset="0"/>
                <a:cs typeface="Calibri" charset="0"/>
              </a:defRPr>
            </a:lvl1pPr>
            <a:lvl2pPr>
              <a:buClr>
                <a:srgbClr val="A81F24"/>
              </a:buClr>
              <a:buSzPct val="50000"/>
              <a:defRPr sz="2000" b="0" i="0">
                <a:latin typeface="Calibri" charset="0"/>
                <a:ea typeface="Calibri" charset="0"/>
                <a:cs typeface="Calibri" charset="0"/>
              </a:defRPr>
            </a:lvl2pPr>
            <a:lvl3pPr>
              <a:buClr>
                <a:srgbClr val="A81F24"/>
              </a:buClr>
              <a:buSzPct val="50000"/>
              <a:defRPr sz="1800" b="0" i="0">
                <a:latin typeface="Calibri" charset="0"/>
                <a:ea typeface="Calibri" charset="0"/>
                <a:cs typeface="Calibri" charset="0"/>
              </a:defRPr>
            </a:lvl3pPr>
            <a:lvl4pPr>
              <a:buClr>
                <a:srgbClr val="A81F24"/>
              </a:buClr>
              <a:buSzPct val="50000"/>
              <a:defRPr sz="1600" b="0" i="0">
                <a:latin typeface="Calibri" charset="0"/>
                <a:ea typeface="Calibri" charset="0"/>
                <a:cs typeface="Calibri" charset="0"/>
              </a:defRPr>
            </a:lvl4pPr>
            <a:lvl5pPr>
              <a:buClr>
                <a:srgbClr val="A81F24"/>
              </a:buClr>
              <a:buSzPct val="50000"/>
              <a:defRPr sz="160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4603" y="6391838"/>
            <a:ext cx="838199" cy="3047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426" y="1762594"/>
            <a:ext cx="4825158" cy="4218481"/>
          </a:xfrm>
        </p:spPr>
        <p:txBody>
          <a:bodyPr>
            <a:normAutofit/>
          </a:bodyPr>
          <a:lstStyle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A81F24"/>
              </a:buClr>
              <a:buSzPct val="50000"/>
              <a:buFont typeface="Wingdings 3" charset="2"/>
              <a:buChar char=""/>
              <a:defRPr lang="en-US" sz="20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A81F24"/>
              </a:buClr>
              <a:buSzPct val="50000"/>
              <a:buFont typeface="Wingdings 3" charset="2"/>
              <a:buChar char=""/>
              <a:defRPr lang="en-US" sz="20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A81F24"/>
              </a:buClr>
              <a:buSzPct val="50000"/>
              <a:buFont typeface="Wingdings 3" charset="2"/>
              <a:buChar char=""/>
              <a:defRPr lang="en-US" sz="20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A81F24"/>
              </a:buClr>
              <a:buSzPct val="50000"/>
              <a:buFont typeface="Wingdings 3" charset="2"/>
              <a:buChar char=""/>
              <a:defRPr lang="en-US" sz="20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A81F24"/>
              </a:buClr>
              <a:buSzPct val="50000"/>
              <a:buFont typeface="Wingdings 3" charset="2"/>
              <a:buChar char="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7995" y="1783829"/>
            <a:ext cx="4825159" cy="4197245"/>
          </a:xfrm>
        </p:spPr>
        <p:txBody>
          <a:bodyPr>
            <a:normAutofit/>
          </a:bodyPr>
          <a:lstStyle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A81F24"/>
              </a:buClr>
              <a:buSzPct val="50000"/>
              <a:buFont typeface="Wingdings 3" charset="2"/>
              <a:buChar char=""/>
              <a:defRPr lang="en-US" sz="2000" b="0" i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A81F24"/>
              </a:buClr>
              <a:buSzPct val="50000"/>
              <a:buFont typeface="Wingdings 3" charset="2"/>
              <a:buChar char=""/>
              <a:defRPr lang="en-US" sz="2000" b="0" i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A81F24"/>
              </a:buClr>
              <a:buSzPct val="50000"/>
              <a:buFont typeface="Wingdings 3" charset="2"/>
              <a:buChar char=""/>
              <a:defRPr lang="en-US" sz="2000" b="0" i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A81F24"/>
              </a:buClr>
              <a:buSzPct val="50000"/>
              <a:buFont typeface="Wingdings 3" charset="2"/>
              <a:buChar char=""/>
              <a:defRPr lang="en-US" sz="20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24603" y="6391838"/>
            <a:ext cx="838199" cy="3047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900"/>
              </a:lnSpc>
              <a:defRPr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4603" y="6391838"/>
            <a:ext cx="838199" cy="3047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35426" y="476372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110" y="1853992"/>
            <a:ext cx="8761413" cy="3842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A81F24"/>
              </a:buClr>
              <a:buSzPct val="50000"/>
              <a:buFont typeface="Wingdings 3" charset="2"/>
              <a:buChar char="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4603" y="6391838"/>
            <a:ext cx="838199" cy="30479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bg2"/>
          </a:solidFill>
          <a:latin typeface="Calibri" charset="0"/>
          <a:ea typeface="Calibri" charset="0"/>
          <a:cs typeface="Calibri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ts val="1600"/>
        </a:spcBef>
        <a:spcAft>
          <a:spcPts val="0"/>
        </a:spcAft>
        <a:buClr>
          <a:srgbClr val="C00000"/>
        </a:buClr>
        <a:buSzPct val="80000"/>
        <a:buFont typeface="Wingdings 3" charset="2"/>
        <a:buNone/>
        <a:defRPr lang="en-US" sz="2400" b="0" i="0" kern="1200" dirty="0" smtClean="0">
          <a:solidFill>
            <a:schemeClr val="tx1">
              <a:lumMod val="75000"/>
              <a:lumOff val="25000"/>
            </a:schemeClr>
          </a:solidFill>
          <a:latin typeface="Calibri" charset="0"/>
          <a:ea typeface="Calibri" charset="0"/>
          <a:cs typeface="Calibri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C00000"/>
        </a:buClr>
        <a:buSzPct val="80000"/>
        <a:buFont typeface="Wingdings 3" charset="2"/>
        <a:buChar char=""/>
        <a:defRPr lang="en-US" sz="2000" b="0" i="0" kern="1200" dirty="0" smtClean="0">
          <a:solidFill>
            <a:schemeClr val="tx1">
              <a:lumMod val="75000"/>
              <a:lumOff val="25000"/>
            </a:schemeClr>
          </a:solidFill>
          <a:latin typeface="Calibri" charset="0"/>
          <a:ea typeface="Calibri" charset="0"/>
          <a:cs typeface="Calibri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A81F24"/>
        </a:buClr>
        <a:buSzPct val="50000"/>
        <a:buFont typeface="Wingdings 3" charset="2"/>
        <a:buChar char=""/>
        <a:defRPr lang="en-US" sz="1800" b="0" i="0" kern="1200" dirty="0" smtClean="0">
          <a:solidFill>
            <a:schemeClr val="tx1">
              <a:lumMod val="75000"/>
              <a:lumOff val="25000"/>
            </a:schemeClr>
          </a:solidFill>
          <a:latin typeface="Calibri" charset="0"/>
          <a:ea typeface="Calibri" charset="0"/>
          <a:cs typeface="Calibri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A81F24"/>
        </a:buClr>
        <a:buSzPct val="50000"/>
        <a:buFont typeface="Wingdings 3" charset="2"/>
        <a:buChar char=""/>
        <a:defRPr lang="en-US" sz="1800" b="0" i="0" kern="1200" dirty="0" smtClean="0">
          <a:solidFill>
            <a:schemeClr val="tx1">
              <a:lumMod val="75000"/>
              <a:lumOff val="25000"/>
            </a:schemeClr>
          </a:solidFill>
          <a:latin typeface="Calibri" charset="0"/>
          <a:ea typeface="Calibri" charset="0"/>
          <a:cs typeface="Calibri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A81F24"/>
        </a:buClr>
        <a:buSzPct val="50000"/>
        <a:buFont typeface="Wingdings 3" charset="2"/>
        <a:buChar char=""/>
        <a:defRPr lang="en-US" sz="1800" b="0" i="0" kern="1200" dirty="0">
          <a:solidFill>
            <a:schemeClr val="tx1">
              <a:lumMod val="75000"/>
              <a:lumOff val="25000"/>
            </a:schemeClr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9.emf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6730582" y="3132941"/>
            <a:ext cx="5201587" cy="876925"/>
          </a:xfrm>
        </p:spPr>
        <p:txBody>
          <a:bodyPr/>
          <a:lstStyle/>
          <a:p>
            <a:pPr algn="r">
              <a:lnSpc>
                <a:spcPts val="40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CAMPT-Certified:</a:t>
            </a:r>
            <a:br>
              <a:rPr lang="en-US" sz="4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The Standard for Exceptional Care</a:t>
            </a:r>
            <a:r>
              <a:rPr lang="en-US" b="1" dirty="0"/>
              <a:t/>
            </a:r>
            <a:br>
              <a:rPr lang="en-US" b="1" dirty="0"/>
            </a:br>
            <a:endParaRPr lang="en-US" sz="36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80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6640643" y="2983041"/>
            <a:ext cx="5091662" cy="876925"/>
          </a:xfrm>
        </p:spPr>
        <p:txBody>
          <a:bodyPr/>
          <a:lstStyle/>
          <a:p>
            <a:pPr algn="r">
              <a:lnSpc>
                <a:spcPts val="40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Questions?</a:t>
            </a:r>
            <a:endParaRPr lang="en-US" sz="3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18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192151" y="3683522"/>
            <a:ext cx="9611316" cy="2886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CAMPT?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35427" y="1783830"/>
            <a:ext cx="9068337" cy="443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Canadian Academy of Manipulative Physiotherapy (</a:t>
            </a:r>
            <a:r>
              <a:rPr lang="en-US" dirty="0" smtClean="0"/>
              <a:t>CAMPT) </a:t>
            </a:r>
            <a:r>
              <a:rPr lang="en-US" b="0" dirty="0" smtClean="0"/>
              <a:t>is the</a:t>
            </a:r>
            <a:r>
              <a:rPr lang="en-US" dirty="0" smtClean="0"/>
              <a:t> </a:t>
            </a:r>
            <a:r>
              <a:rPr lang="en-US" b="0" dirty="0"/>
              <a:t>p</a:t>
            </a:r>
            <a:r>
              <a:rPr lang="en-US" b="0" dirty="0" smtClean="0"/>
              <a:t>rofessional </a:t>
            </a:r>
            <a:r>
              <a:rPr lang="en-US" b="0" dirty="0"/>
              <a:t>organization </a:t>
            </a:r>
            <a:r>
              <a:rPr lang="en-US" b="0" dirty="0" smtClean="0"/>
              <a:t>for physiotherapists </a:t>
            </a:r>
            <a:r>
              <a:rPr lang="en-US" b="0" dirty="0"/>
              <a:t>who have completed post-graduate training in hands on therapy treatment </a:t>
            </a:r>
            <a:r>
              <a:rPr lang="en-US" b="0" dirty="0" smtClean="0"/>
              <a:t>techniques.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b="0" dirty="0" smtClean="0"/>
              <a:t>By </a:t>
            </a:r>
            <a:r>
              <a:rPr lang="en-US" b="0" dirty="0"/>
              <a:t>delivering research-guided physiotherapy care, our patients:</a:t>
            </a:r>
          </a:p>
          <a:p>
            <a:pPr lvl="1"/>
            <a:r>
              <a:rPr lang="en-US" b="1" dirty="0"/>
              <a:t>Get Better </a:t>
            </a:r>
            <a:r>
              <a:rPr lang="en-US" dirty="0"/>
              <a:t>using</a:t>
            </a:r>
            <a:r>
              <a:rPr lang="en-US" b="1" dirty="0"/>
              <a:t> </a:t>
            </a:r>
            <a:r>
              <a:rPr lang="en-US" dirty="0"/>
              <a:t>techniques that meet international standards</a:t>
            </a:r>
          </a:p>
          <a:p>
            <a:pPr lvl="1"/>
            <a:r>
              <a:rPr lang="en-US" b="1" dirty="0"/>
              <a:t>Recover Faster </a:t>
            </a:r>
            <a:r>
              <a:rPr lang="en-US" dirty="0"/>
              <a:t>since we find and target the root cause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focused treatments</a:t>
            </a:r>
          </a:p>
          <a:p>
            <a:pPr lvl="1"/>
            <a:r>
              <a:rPr lang="en-US" b="1" dirty="0"/>
              <a:t>Stay Healthier </a:t>
            </a:r>
            <a:r>
              <a:rPr lang="en-US" dirty="0"/>
              <a:t>by educating them about their condition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reduce relapse.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435426" y="6273021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7563788" y="2338600"/>
            <a:ext cx="6043535" cy="3879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550702" y="3196357"/>
            <a:ext cx="5641298" cy="36226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316047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6681"/>
    </mc:Choice>
    <mc:Fallback>
      <mp:transition xmlns:mp="http://schemas.microsoft.com/office/mac/powerpoint/2008/main" spd="slow" advTm="668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FCAMPTs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CAMPT-Certified </a:t>
            </a:r>
            <a:r>
              <a:rPr lang="en-US" dirty="0"/>
              <a:t>physiotherapists are Fellows of the Canadian Academy of Manipulative Physiotherapy (FCAMPT</a:t>
            </a:r>
            <a:r>
              <a:rPr lang="en-US" dirty="0" smtClean="0"/>
              <a:t>).</a:t>
            </a:r>
          </a:p>
          <a:p>
            <a:r>
              <a:rPr lang="en-US" dirty="0"/>
              <a:t>Research-guided techniques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used </a:t>
            </a:r>
            <a:r>
              <a:rPr lang="en-US" dirty="0"/>
              <a:t>by FCAMPTs </a:t>
            </a:r>
            <a:r>
              <a:rPr lang="en-US" dirty="0" smtClean="0"/>
              <a:t>are aimed at </a:t>
            </a:r>
            <a:r>
              <a:rPr lang="en-US" b="1" dirty="0" smtClean="0"/>
              <a:t>improvements </a:t>
            </a:r>
            <a:r>
              <a:rPr lang="en-US" b="1" dirty="0"/>
              <a:t>to pain control and functional </a:t>
            </a:r>
            <a:r>
              <a:rPr lang="en-US" b="1" dirty="0" smtClean="0"/>
              <a:t>activities.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606321" y="1918126"/>
            <a:ext cx="5351489" cy="477851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604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Choose FCAMPT Physiotherapists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FCAMPTs provide </a:t>
            </a:r>
            <a:r>
              <a:rPr lang="en-US" b="1" dirty="0"/>
              <a:t>focused treatment </a:t>
            </a:r>
            <a:r>
              <a:rPr lang="en-US" dirty="0"/>
              <a:t>based on research-guided techniques that speed up patient recovery while educating them about their condition to reduce the risk of </a:t>
            </a:r>
            <a:r>
              <a:rPr lang="en-US" dirty="0" smtClean="0"/>
              <a:t>relapse.</a:t>
            </a:r>
          </a:p>
          <a:p>
            <a:pPr lvl="1"/>
            <a:r>
              <a:rPr lang="en-US" dirty="0" smtClean="0"/>
              <a:t>FCAMPT is an internationally recognized standard</a:t>
            </a:r>
          </a:p>
          <a:p>
            <a:pPr lvl="1"/>
            <a:r>
              <a:rPr lang="en-US" dirty="0" smtClean="0"/>
              <a:t>Additional training in assessment and clinical reasoning</a:t>
            </a:r>
          </a:p>
          <a:p>
            <a:pPr lvl="1"/>
            <a:r>
              <a:rPr lang="en-US" dirty="0" smtClean="0"/>
              <a:t>Expertise in manual therapy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550702" y="3196357"/>
            <a:ext cx="5641298" cy="3622687"/>
          </a:xfrm>
          <a:prstGeom prst="rect">
            <a:avLst/>
          </a:prstGeom>
        </p:spPr>
      </p:pic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224603" y="6391838"/>
            <a:ext cx="838199" cy="304799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35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972" y="5254754"/>
            <a:ext cx="2594743" cy="7104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192151" y="3683522"/>
            <a:ext cx="9611316" cy="2886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4867" y="4860428"/>
            <a:ext cx="1378600" cy="140444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Internationally Recognized Standard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35427" y="1783830"/>
            <a:ext cx="9233230" cy="4434720"/>
          </a:xfrm>
        </p:spPr>
        <p:txBody>
          <a:bodyPr>
            <a:normAutofit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en-US" b="0" dirty="0" smtClean="0"/>
              <a:t>CAMPT is Canada’s member organization of the </a:t>
            </a:r>
            <a:r>
              <a:rPr lang="en-US" b="1" dirty="0" smtClean="0"/>
              <a:t>International Federation of </a:t>
            </a:r>
            <a:r>
              <a:rPr lang="en-US" b="1" dirty="0" err="1" smtClean="0"/>
              <a:t>Orthopaedic</a:t>
            </a:r>
            <a:r>
              <a:rPr lang="en-US" b="1" dirty="0" smtClean="0"/>
              <a:t> Manipulative Physiotherapy </a:t>
            </a:r>
            <a:r>
              <a:rPr lang="en-US" dirty="0" smtClean="0"/>
              <a:t>(IFOMPT).</a:t>
            </a:r>
          </a:p>
          <a:p>
            <a:r>
              <a:rPr lang="en-US" b="0" dirty="0" smtClean="0"/>
              <a:t>IFOMPT is a subsection of the </a:t>
            </a:r>
            <a:r>
              <a:rPr lang="en-US" b="1" dirty="0" smtClean="0"/>
              <a:t>WHO</a:t>
            </a:r>
            <a:r>
              <a:rPr lang="en-US" b="0" dirty="0" smtClean="0"/>
              <a:t> </a:t>
            </a:r>
            <a:r>
              <a:rPr lang="en-US" dirty="0" smtClean="0"/>
              <a:t>with the </a:t>
            </a:r>
            <a:r>
              <a:rPr lang="en-US" dirty="0"/>
              <a:t>mandate </a:t>
            </a:r>
            <a:r>
              <a:rPr lang="en-US" dirty="0" smtClean="0"/>
              <a:t>to </a:t>
            </a:r>
            <a:r>
              <a:rPr lang="en-US" dirty="0"/>
              <a:t>develop and monitor a </a:t>
            </a:r>
            <a:r>
              <a:rPr lang="en-US" dirty="0" smtClean="0"/>
              <a:t>standardized, high-level </a:t>
            </a:r>
            <a:r>
              <a:rPr lang="en-US" dirty="0"/>
              <a:t>of </a:t>
            </a:r>
            <a:r>
              <a:rPr lang="en-US" dirty="0" err="1"/>
              <a:t>orthopaedic</a:t>
            </a:r>
            <a:r>
              <a:rPr lang="en-US" dirty="0"/>
              <a:t> manual physical therapy world wide</a:t>
            </a:r>
            <a:r>
              <a:rPr lang="en-US" dirty="0" smtClean="0"/>
              <a:t>. </a:t>
            </a:r>
          </a:p>
          <a:p>
            <a:r>
              <a:rPr lang="en-US" b="0" dirty="0" smtClean="0"/>
              <a:t>The </a:t>
            </a:r>
            <a:r>
              <a:rPr lang="en-US" b="1" dirty="0" smtClean="0"/>
              <a:t>World Confederation for Physical Therapy </a:t>
            </a:r>
            <a:r>
              <a:rPr lang="en-US" b="0" dirty="0" smtClean="0"/>
              <a:t>(WCPT) is </a:t>
            </a:r>
            <a:br>
              <a:rPr lang="en-US" b="0" dirty="0" smtClean="0"/>
            </a:br>
            <a:r>
              <a:rPr lang="en-US" b="0" dirty="0" smtClean="0"/>
              <a:t>the sole international voice for physical therapy.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435426" y="6273021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fompt_logo_rgb_2000px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89549" y="4828020"/>
            <a:ext cx="1722699" cy="1404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312703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6681"/>
    </mc:Choice>
    <mc:Fallback>
      <mp:transition xmlns:mp="http://schemas.microsoft.com/office/mac/powerpoint/2008/main" spd="slow" advTm="668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 txBox="1">
            <a:spLocks/>
          </p:cNvSpPr>
          <p:nvPr/>
        </p:nvSpPr>
        <p:spPr>
          <a:xfrm>
            <a:off x="407945" y="2579984"/>
            <a:ext cx="11205882" cy="397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Training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34975" y="1783830"/>
            <a:ext cx="5903508" cy="4512039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147641" y="2469658"/>
            <a:ext cx="5244883" cy="4197245"/>
          </a:xfrm>
        </p:spPr>
        <p:txBody>
          <a:bodyPr/>
          <a:lstStyle/>
          <a:p>
            <a:r>
              <a:rPr lang="en-US" dirty="0"/>
              <a:t>CAMPT-Certified physiotherapists </a:t>
            </a:r>
            <a:r>
              <a:rPr lang="en-US" dirty="0" smtClean="0"/>
              <a:t>earn </a:t>
            </a:r>
            <a:r>
              <a:rPr lang="en-US" dirty="0"/>
              <a:t>their FCAMPT designation </a:t>
            </a:r>
            <a:r>
              <a:rPr lang="en-US" dirty="0" smtClean="0"/>
              <a:t>by: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ompleting an IFOMPT </a:t>
            </a:r>
            <a:r>
              <a:rPr lang="en-US" b="1" dirty="0"/>
              <a:t>internationally accredited </a:t>
            </a:r>
            <a:r>
              <a:rPr lang="en-US" dirty="0"/>
              <a:t>physiotherapy education program </a:t>
            </a:r>
            <a:endParaRPr lang="en-US" dirty="0" smtClean="0"/>
          </a:p>
          <a:p>
            <a:pPr lvl="1"/>
            <a:r>
              <a:rPr lang="en-US" b="1" dirty="0"/>
              <a:t>B</a:t>
            </a:r>
            <a:r>
              <a:rPr lang="en-US" b="1" dirty="0" smtClean="0"/>
              <a:t>eyond </a:t>
            </a:r>
            <a:r>
              <a:rPr lang="en-US" b="1" dirty="0"/>
              <a:t>the core university education </a:t>
            </a:r>
            <a:r>
              <a:rPr lang="en-US" dirty="0"/>
              <a:t>required to become a physiotherapist in </a:t>
            </a:r>
            <a:r>
              <a:rPr lang="en-US" dirty="0" smtClean="0"/>
              <a:t>Canada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224603" y="6391838"/>
            <a:ext cx="838199" cy="304799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625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 txBox="1">
            <a:spLocks/>
          </p:cNvSpPr>
          <p:nvPr/>
        </p:nvSpPr>
        <p:spPr>
          <a:xfrm>
            <a:off x="407945" y="2579984"/>
            <a:ext cx="11205882" cy="397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IFOMPT-accredited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425" y="1762594"/>
            <a:ext cx="5365767" cy="4218481"/>
          </a:xfrm>
        </p:spPr>
        <p:txBody>
          <a:bodyPr/>
          <a:lstStyle/>
          <a:p>
            <a:r>
              <a:rPr lang="en-US" b="1" dirty="0" smtClean="0"/>
              <a:t>Three </a:t>
            </a:r>
            <a:r>
              <a:rPr lang="en-US" b="1" dirty="0"/>
              <a:t>programs in Canada </a:t>
            </a:r>
            <a:r>
              <a:rPr lang="en-US" dirty="0" smtClean="0"/>
              <a:t>are </a:t>
            </a:r>
            <a:r>
              <a:rPr lang="en-US" dirty="0"/>
              <a:t>recognized and accredited by the International Federation of </a:t>
            </a:r>
            <a:r>
              <a:rPr lang="en-US" dirty="0" err="1"/>
              <a:t>Orthopaedic</a:t>
            </a:r>
            <a:r>
              <a:rPr lang="en-US" dirty="0"/>
              <a:t> Manipulative Physiotherapists (IFOMPT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/>
              <a:t>CAMPT monitors these </a:t>
            </a:r>
            <a:r>
              <a:rPr lang="en-US" dirty="0" smtClean="0"/>
              <a:t>programs </a:t>
            </a:r>
            <a:r>
              <a:rPr lang="en-US" dirty="0"/>
              <a:t>to ensure they meet the standards of </a:t>
            </a:r>
            <a:r>
              <a:rPr lang="en-US" dirty="0" smtClean="0"/>
              <a:t>IFOMPT.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pa-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65602" y="2286785"/>
            <a:ext cx="4430413" cy="73309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master-logo-blue-bad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65602" y="3250225"/>
            <a:ext cx="4430413" cy="73309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s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65602" y="4213665"/>
            <a:ext cx="4430413" cy="73309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ompt_logo_rgb_2000px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35425" y="4946755"/>
            <a:ext cx="1581644" cy="128904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224603" y="6391838"/>
            <a:ext cx="838199" cy="304799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770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Expertise in Manual Therapy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Manual and </a:t>
            </a:r>
            <a:r>
              <a:rPr lang="en-US" dirty="0" smtClean="0"/>
              <a:t>manipulative </a:t>
            </a:r>
            <a:r>
              <a:rPr lang="en-US" dirty="0"/>
              <a:t>therapy is a safe and effective form of </a:t>
            </a:r>
            <a:r>
              <a:rPr lang="en-US" dirty="0" smtClean="0"/>
              <a:t>treatment.</a:t>
            </a:r>
          </a:p>
          <a:p>
            <a:pPr lvl="1"/>
            <a:r>
              <a:rPr lang="en-US" dirty="0" smtClean="0"/>
              <a:t>Skilled hands-on </a:t>
            </a:r>
            <a:r>
              <a:rPr lang="en-US" dirty="0"/>
              <a:t>treatments applied by highly qualified </a:t>
            </a:r>
            <a:r>
              <a:rPr lang="en-US" dirty="0" smtClean="0"/>
              <a:t>physiotherapists.</a:t>
            </a:r>
          </a:p>
          <a:p>
            <a:pPr lvl="1"/>
            <a:r>
              <a:rPr lang="en-US" dirty="0" smtClean="0"/>
              <a:t>Techniques </a:t>
            </a:r>
            <a:r>
              <a:rPr lang="en-US" dirty="0"/>
              <a:t>such as thrust manipulation have demonstrable benefits for reducing muscle pain and tension, and for restoring normal joint movement.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Research demonstrates that </a:t>
            </a:r>
            <a:r>
              <a:rPr lang="en-US" dirty="0"/>
              <a:t>manipulative therapy </a:t>
            </a:r>
            <a:r>
              <a:rPr lang="en-US" dirty="0" smtClean="0"/>
              <a:t>can </a:t>
            </a:r>
            <a:br>
              <a:rPr lang="en-US" dirty="0" smtClean="0"/>
            </a:br>
            <a:r>
              <a:rPr lang="en-US" b="1" dirty="0" smtClean="0"/>
              <a:t>help </a:t>
            </a:r>
            <a:r>
              <a:rPr lang="en-US" b="1" dirty="0"/>
              <a:t>you return faster to pain-free </a:t>
            </a:r>
            <a:r>
              <a:rPr lang="en-US" b="1" dirty="0" smtClean="0"/>
              <a:t>living.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552139" y="3196357"/>
            <a:ext cx="5638423" cy="362268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82913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for the CAMPT-Certified </a:t>
            </a:r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425" y="1762594"/>
            <a:ext cx="5650581" cy="4488304"/>
          </a:xfrm>
        </p:spPr>
        <p:txBody>
          <a:bodyPr>
            <a:normAutofit/>
          </a:bodyPr>
          <a:lstStyle/>
          <a:p>
            <a:r>
              <a:rPr lang="en-US" dirty="0" smtClean="0"/>
              <a:t>FCAMPTS display this logo </a:t>
            </a:r>
            <a:r>
              <a:rPr lang="en-US" dirty="0"/>
              <a:t>on their website, business cards and in their </a:t>
            </a:r>
            <a:r>
              <a:rPr lang="en-US" dirty="0" smtClean="0"/>
              <a:t>offices</a:t>
            </a:r>
            <a:endParaRPr lang="en-US" dirty="0"/>
          </a:p>
          <a:p>
            <a:r>
              <a:rPr lang="en-US" b="1" dirty="0"/>
              <a:t>P</a:t>
            </a:r>
            <a:r>
              <a:rPr lang="en-US" b="1" dirty="0" smtClean="0"/>
              <a:t>rotected </a:t>
            </a:r>
            <a:r>
              <a:rPr lang="en-US" b="1" dirty="0"/>
              <a:t>and monitored </a:t>
            </a:r>
            <a:r>
              <a:rPr lang="en-US" b="1" dirty="0" smtClean="0"/>
              <a:t>accreditation: </a:t>
            </a:r>
            <a:endParaRPr lang="en-US" b="1" dirty="0"/>
          </a:p>
          <a:p>
            <a:pPr lvl="1"/>
            <a:r>
              <a:rPr lang="en-US" dirty="0" smtClean="0"/>
              <a:t>Valid </a:t>
            </a:r>
            <a:r>
              <a:rPr lang="en-US" dirty="0"/>
              <a:t>seals </a:t>
            </a:r>
            <a:r>
              <a:rPr lang="en-US" dirty="0" smtClean="0"/>
              <a:t>automatically go to CAMPT </a:t>
            </a:r>
            <a:r>
              <a:rPr lang="en-US" dirty="0"/>
              <a:t>website </a:t>
            </a:r>
            <a:r>
              <a:rPr lang="en-US" dirty="0" smtClean="0"/>
              <a:t>to review profile.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hysical </a:t>
            </a:r>
            <a:r>
              <a:rPr lang="en-US" dirty="0"/>
              <a:t>seal and certificate </a:t>
            </a:r>
            <a:r>
              <a:rPr lang="en-US" dirty="0" smtClean="0"/>
              <a:t>also present </a:t>
            </a:r>
            <a:r>
              <a:rPr lang="en-US" dirty="0"/>
              <a:t>at the therapist’s </a:t>
            </a:r>
            <a:r>
              <a:rPr lang="en-US" dirty="0" smtClean="0"/>
              <a:t>office.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511710" y="2143593"/>
            <a:ext cx="5370258" cy="301331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712" y="4907170"/>
            <a:ext cx="7399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A81F24"/>
                </a:solidFill>
                <a:latin typeface="Calibri" charset="0"/>
                <a:ea typeface="Calibri" charset="0"/>
                <a:cs typeface="Calibri" charset="0"/>
              </a:rPr>
              <a:t>Find </a:t>
            </a:r>
            <a:r>
              <a:rPr lang="en-US" sz="2400" b="1" dirty="0">
                <a:solidFill>
                  <a:srgbClr val="A81F24"/>
                </a:solidFill>
                <a:latin typeface="Calibri" charset="0"/>
                <a:ea typeface="Calibri" charset="0"/>
                <a:cs typeface="Calibri" charset="0"/>
              </a:rPr>
              <a:t>an FCAMPT:</a:t>
            </a:r>
            <a:br>
              <a:rPr lang="en-US" sz="2400" b="1" dirty="0">
                <a:solidFill>
                  <a:srgbClr val="A81F24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400" b="1" dirty="0" err="1">
                <a:solidFill>
                  <a:srgbClr val="A81F24"/>
                </a:solidFill>
                <a:latin typeface="Calibri" charset="0"/>
                <a:ea typeface="Calibri" charset="0"/>
                <a:cs typeface="Calibri" charset="0"/>
              </a:rPr>
              <a:t>manippt.org</a:t>
            </a:r>
            <a:r>
              <a:rPr lang="en-US" sz="2400" b="1" dirty="0">
                <a:solidFill>
                  <a:srgbClr val="A81F24"/>
                </a:solidFill>
                <a:latin typeface="Calibri" charset="0"/>
                <a:ea typeface="Calibri" charset="0"/>
                <a:cs typeface="Calibri" charset="0"/>
              </a:rPr>
              <a:t>/find-a-</a:t>
            </a:r>
            <a:r>
              <a:rPr lang="en-US" sz="2400" b="1" dirty="0" err="1">
                <a:solidFill>
                  <a:srgbClr val="A81F24"/>
                </a:solidFill>
                <a:latin typeface="Calibri" charset="0"/>
                <a:ea typeface="Calibri" charset="0"/>
                <a:cs typeface="Calibri" charset="0"/>
              </a:rPr>
              <a:t>campt</a:t>
            </a:r>
            <a:r>
              <a:rPr lang="en-US" sz="2400" b="1" dirty="0">
                <a:solidFill>
                  <a:srgbClr val="A81F24"/>
                </a:solidFill>
                <a:latin typeface="Calibri" charset="0"/>
                <a:ea typeface="Calibri" charset="0"/>
                <a:cs typeface="Calibri" charset="0"/>
              </a:rPr>
              <a:t>-certified-physiotherapist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  <a:endParaRPr lang="en-US" sz="2400" b="1" dirty="0">
              <a:solidFill>
                <a:srgbClr val="A81F24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96775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1|0.4|0.3|0.2|0.3|0.5|0.4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1|0.4|0.3|0.2|0.3|0.5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3652</TotalTime>
  <Words>843</Words>
  <Application>Microsoft Macintosh PowerPoint</Application>
  <PresentationFormat>Custom</PresentationFormat>
  <Paragraphs>64</Paragraphs>
  <Slides>10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 Boardroom</vt:lpstr>
      <vt:lpstr>CAMPT-Certified: The Standard for Exceptional Care </vt:lpstr>
      <vt:lpstr>What is CAMPT?</vt:lpstr>
      <vt:lpstr>How can FCAMPTs Help</vt:lpstr>
      <vt:lpstr>Why Choose FCAMPT Physiotherapists</vt:lpstr>
      <vt:lpstr>Internationally Recognized Standard</vt:lpstr>
      <vt:lpstr>Additional Training</vt:lpstr>
      <vt:lpstr>IFOMPT-accredited Programs</vt:lpstr>
      <vt:lpstr>Expertise in Manual Therapy</vt:lpstr>
      <vt:lpstr>Look for the CAMPT-Certified logo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Canadian Academy of Manipulative Physical Therapists</dc:title>
  <dc:creator>PC-2012</dc:creator>
  <cp:lastModifiedBy>Amy Fahlman</cp:lastModifiedBy>
  <cp:revision>158</cp:revision>
  <cp:lastPrinted>2017-02-22T01:59:23Z</cp:lastPrinted>
  <dcterms:created xsi:type="dcterms:W3CDTF">2017-02-23T13:42:32Z</dcterms:created>
  <dcterms:modified xsi:type="dcterms:W3CDTF">2017-02-23T13:47:56Z</dcterms:modified>
</cp:coreProperties>
</file>