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8"/>
  </p:notesMasterIdLst>
  <p:sldIdLst>
    <p:sldId id="273" r:id="rId2"/>
    <p:sldId id="257" r:id="rId3"/>
    <p:sldId id="275" r:id="rId4"/>
    <p:sldId id="258" r:id="rId5"/>
    <p:sldId id="276" r:id="rId6"/>
    <p:sldId id="263" r:id="rId7"/>
    <p:sldId id="267" r:id="rId8"/>
    <p:sldId id="277" r:id="rId9"/>
    <p:sldId id="279" r:id="rId10"/>
    <p:sldId id="269" r:id="rId11"/>
    <p:sldId id="259" r:id="rId12"/>
    <p:sldId id="260" r:id="rId13"/>
    <p:sldId id="261" r:id="rId14"/>
    <p:sldId id="272" r:id="rId15"/>
    <p:sldId id="262" r:id="rId16"/>
    <p:sldId id="278" r:id="rId17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Valued Customer" initials="V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useTimings="0">
    <p:kiosk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A81F2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4871" autoAdjust="0"/>
    <p:restoredTop sz="74220" autoAdjust="0"/>
  </p:normalViewPr>
  <p:slideViewPr>
    <p:cSldViewPr snapToGrid="0">
      <p:cViewPr>
        <p:scale>
          <a:sx n="85" d="100"/>
          <a:sy n="85" d="100"/>
        </p:scale>
        <p:origin x="-1016" y="-7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53E5F2A1-5ABC-477C-8FBC-7273B14BE750}" type="datetimeFigureOut">
              <a:rPr lang="en-US" smtClean="0"/>
              <a:pPr/>
              <a:t>6/12/17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151A938-FF5B-46C4-9B7F-D7CB7D12A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71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8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other counties with the same qualifications around</a:t>
            </a:r>
            <a:r>
              <a:rPr lang="en-US" baseline="0" dirty="0" smtClean="0"/>
              <a:t> the world that are recognized under a similar title.  If you decide to move to one of those counties and practice your qualifications are easily transferable to their equivalent title with </a:t>
            </a:r>
            <a:r>
              <a:rPr lang="en-US" baseline="0" dirty="0" err="1" smtClean="0"/>
              <a:t>CAMPT’s</a:t>
            </a:r>
            <a:r>
              <a:rPr lang="en-US" baseline="0" dirty="0" smtClean="0"/>
              <a:t> reciprocal recognition program for other IFOMPT accredited counties.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defTabSz="940460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267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3085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levels of community-based coursework and examination, available regionally across the country</a:t>
            </a:r>
          </a:p>
          <a:p>
            <a:endParaRPr lang="en-US" dirty="0" smtClean="0"/>
          </a:p>
          <a:p>
            <a:r>
              <a:rPr lang="en-US" dirty="0" smtClean="0"/>
              <a:t>Courses include theory in advanced orthopedics, manual skills, clinical reasoning, and case based learning opportunities</a:t>
            </a:r>
          </a:p>
          <a:p>
            <a:endParaRPr lang="en-US" dirty="0" smtClean="0"/>
          </a:p>
          <a:p>
            <a:r>
              <a:rPr lang="en-US" dirty="0" smtClean="0"/>
              <a:t>Manuals and course objectives uniform across Canada</a:t>
            </a:r>
          </a:p>
          <a:p>
            <a:endParaRPr lang="en-US" dirty="0" smtClean="0"/>
          </a:p>
          <a:p>
            <a:r>
              <a:rPr lang="en-US" dirty="0" smtClean="0"/>
              <a:t>Written and OSCE examinations (written, case and practical)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03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year, distance learning, university-based program. With three on campus residency periods throughout the year. </a:t>
            </a:r>
          </a:p>
          <a:p>
            <a:r>
              <a:rPr lang="en-US" dirty="0" smtClean="0"/>
              <a:t>Includes courses in advanced orthopedics and manipulative therapy, research methodology, a research project, professionalism, and clinical reasoning</a:t>
            </a:r>
          </a:p>
          <a:p>
            <a:endParaRPr lang="en-US" dirty="0" smtClean="0"/>
          </a:p>
          <a:p>
            <a:r>
              <a:rPr lang="en-US" dirty="0" smtClean="0"/>
              <a:t>Written and OSCE examinations (written, case and practical)</a:t>
            </a:r>
          </a:p>
          <a:p>
            <a:endParaRPr lang="en-US" dirty="0" smtClean="0"/>
          </a:p>
          <a:p>
            <a:r>
              <a:rPr lang="en-US" dirty="0" smtClean="0"/>
              <a:t>Admission requirements : </a:t>
            </a:r>
          </a:p>
          <a:p>
            <a:pPr lvl="1"/>
            <a:r>
              <a:rPr lang="en-US" dirty="0" smtClean="0"/>
              <a:t>Entry level Physiotherapy degree and at least a (B) standing over the final two years of the program</a:t>
            </a:r>
          </a:p>
          <a:p>
            <a:pPr lvl="1"/>
            <a:r>
              <a:rPr lang="en-US" dirty="0" smtClean="0"/>
              <a:t>A current license to practice in Canada</a:t>
            </a:r>
          </a:p>
          <a:p>
            <a:pPr lvl="1"/>
            <a:r>
              <a:rPr lang="en-US" dirty="0" smtClean="0"/>
              <a:t>Level II Upper and Lower courses in the CPA Orthopaedic Division </a:t>
            </a:r>
          </a:p>
          <a:p>
            <a:pPr lvl="1"/>
            <a:r>
              <a:rPr lang="en-US" dirty="0" smtClean="0"/>
              <a:t>30 hours of documented mentoring</a:t>
            </a:r>
          </a:p>
          <a:p>
            <a:pPr lvl="1"/>
            <a:r>
              <a:rPr lang="en-US" dirty="0" smtClean="0"/>
              <a:t>Two years of full-time experience in orthopaedic physical 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872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to 3 years, on-line and on-site learning, university-based program. With two on campus lab periods throughout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dirty="0" smtClean="0"/>
              <a:t>year. </a:t>
            </a:r>
          </a:p>
          <a:p>
            <a:r>
              <a:rPr lang="en-US" dirty="0" smtClean="0"/>
              <a:t>The MSc course-based option of the RS Graduate Program is offering a Clinical and Research Specialization:  </a:t>
            </a:r>
            <a:r>
              <a:rPr lang="en-US" dirty="0" err="1" smtClean="0"/>
              <a:t>Orthopaedic</a:t>
            </a:r>
            <a:r>
              <a:rPr lang="en-US" dirty="0" smtClean="0"/>
              <a:t> Manipulative Physical Therapy (OMPT). The area of study in OMPT develops a specialization standard in </a:t>
            </a:r>
            <a:r>
              <a:rPr lang="en-US" dirty="0" err="1" smtClean="0"/>
              <a:t>orthopaedic</a:t>
            </a:r>
            <a:r>
              <a:rPr lang="en-US" dirty="0" smtClean="0"/>
              <a:t> manipulative physiotherapy clinical practice. The objective is to advance scientific knowledge, clinical reasoning application, and clinical and research skills development with a broad appreciation of the concepts of clinical measurement and integrated evidence-based practice in OMPT practice.</a:t>
            </a:r>
          </a:p>
          <a:p>
            <a:endParaRPr lang="en-US" dirty="0" smtClean="0"/>
          </a:p>
          <a:p>
            <a:r>
              <a:rPr lang="en-US" dirty="0" smtClean="0"/>
              <a:t>Case-reports (CARE),</a:t>
            </a:r>
            <a:r>
              <a:rPr lang="en-US" baseline="0" dirty="0" smtClean="0"/>
              <a:t> Oral Case-simulated Recall with experts, written quiz </a:t>
            </a:r>
            <a:r>
              <a:rPr lang="en-US" dirty="0" smtClean="0"/>
              <a:t>and OSCE examinations (written, case and practical)</a:t>
            </a:r>
          </a:p>
          <a:p>
            <a:endParaRPr lang="en-US" dirty="0" smtClean="0"/>
          </a:p>
          <a:p>
            <a:r>
              <a:rPr lang="en-US" dirty="0" smtClean="0"/>
              <a:t>Admission requirements : </a:t>
            </a:r>
          </a:p>
          <a:p>
            <a:pPr lvl="1"/>
            <a:r>
              <a:rPr lang="en-US" dirty="0" smtClean="0"/>
              <a:t>The MSc course-based option, area of specialization in OMPT, in Rehabilitation Sciences is offered on a part-time basis only.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Hold a four (4) year pass or </a:t>
            </a:r>
            <a:r>
              <a:rPr lang="en-US" dirty="0" err="1" smtClean="0"/>
              <a:t>honours</a:t>
            </a:r>
            <a:r>
              <a:rPr lang="en-US" dirty="0" smtClean="0"/>
              <a:t> or graduate-entry masters or professional doctorate degree in physiotherapy.</a:t>
            </a:r>
          </a:p>
          <a:p>
            <a:pPr lvl="1"/>
            <a:r>
              <a:rPr lang="en-US" dirty="0" smtClean="0"/>
              <a:t>Have completed two (2) years full-time relevant professional experience (or equivalent) with two (1) years in a specialty area.</a:t>
            </a:r>
          </a:p>
          <a:p>
            <a:pPr lvl="1"/>
            <a:r>
              <a:rPr lang="en-US" dirty="0" smtClean="0"/>
              <a:t>Produce evidence of continuing professional education including Level III certificate from Canadian Physiotherapy Association (CPA) </a:t>
            </a:r>
            <a:r>
              <a:rPr lang="en-US" dirty="0" err="1" smtClean="0"/>
              <a:t>Orthopaedic</a:t>
            </a:r>
            <a:r>
              <a:rPr lang="en-US" dirty="0" smtClean="0"/>
              <a:t> Division or equivalent.</a:t>
            </a:r>
          </a:p>
          <a:p>
            <a:pPr lvl="1"/>
            <a:r>
              <a:rPr lang="en-US" dirty="0" smtClean="0"/>
              <a:t>Meet admission requirements to the MSc (RS) course-based option (listed above) or permission of the Program Coordinator.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8720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13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04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Academy of Manipulative Physiotherapy (CAMPT) is a professional group of physiotherapists who have completed post-graduate training in hands on therapy treatment techniques, joint manipulation, and clinical reasoning skill. Research has shown that CAMPT-trained physiotherapists have successful treatment outcomes with their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64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CAMPT is the Canadian member organization of the International Federation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Orthopaedic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Manipulative Physiotherapy (IFOMPT), a part of the World Confederation of Physiotherapy and the World Health Organization.  IFOMPT’s mandate is to ensure a high standard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Orthopaedic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Physiotherapy that is consistent around the world.  CAMPT monitors Canadian programs and sends reports to IFOMPT.  If you complete education from any of CAMPT’s 3 monitored institutions you can apply to become a Fellow of CAMPT or FCAMPT.  This means the FCAMPT is an  internationally recognized title.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9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these standards, FCAMPT is a trademarked and protected title which is enforced by CAMPT to only be used by register FCAMPTs.  When you are FCAMPT you have access to the CAMPT-Certified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995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the CAMPT-Certified program you will receive a mandatory promotional Get Started kit that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to help promote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yourself, education your patients on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new FCAMPT qualifications, and join a country- wide brand recognition and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awareness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campaign.  You can leverage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CAMPT’s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ongoing efforts to continue to promote what FCAMPT states means to patients, doctors, insurance companies, and our provincial colleges.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90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/>
            <a:r>
              <a:rPr lang="en-US" dirty="0" smtClean="0"/>
              <a:t>CAMPT has developed a new website, is upgrading</a:t>
            </a:r>
            <a:r>
              <a:rPr lang="en-US" baseline="0" dirty="0" smtClean="0"/>
              <a:t> their find a therapist search engine, and continually using </a:t>
            </a:r>
            <a:r>
              <a:rPr lang="en-US" dirty="0" smtClean="0"/>
              <a:t>social media efforts to promote FCAMPT qualifications</a:t>
            </a:r>
            <a:r>
              <a:rPr lang="en-US" baseline="0" dirty="0" smtClean="0"/>
              <a:t> via an </a:t>
            </a:r>
            <a:r>
              <a:rPr lang="en-US" dirty="0"/>
              <a:t>active presence on Facebook, Twitter, YouTube and LinkedIn.</a:t>
            </a:r>
          </a:p>
          <a:p>
            <a:pPr defTabSz="94046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26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20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8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marketing</a:t>
            </a:r>
            <a:r>
              <a:rPr lang="en-US" baseline="0" dirty="0" smtClean="0"/>
              <a:t> program is an ongoing project with the next steps to promote FCAMPT qualifications to the public, physicians, and insurance companies.  </a:t>
            </a:r>
            <a:r>
              <a:rPr lang="en-US" baseline="0" dirty="0" err="1" smtClean="0"/>
              <a:t>CAMPT’s</a:t>
            </a:r>
            <a:r>
              <a:rPr lang="en-US" baseline="0" dirty="0" smtClean="0"/>
              <a:t> goal is to become a ‘household’ name.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FCAMPT’s</a:t>
            </a:r>
            <a:r>
              <a:rPr lang="en-US" baseline="0" dirty="0" smtClean="0"/>
              <a:t> across the country are now using the same message to promote themselves as one unified body.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1A938-FF5B-46C4-9B7F-D7CB7D12A3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900"/>
              </a:lnSpc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6" y="1783830"/>
            <a:ext cx="9997728" cy="4041098"/>
          </a:xfrm>
        </p:spPr>
        <p:txBody>
          <a:bodyPr>
            <a:normAutofit/>
          </a:bodyPr>
          <a:lstStyle>
            <a:lvl1pPr>
              <a:buClr>
                <a:srgbClr val="A81F24"/>
              </a:buClr>
              <a:buSzPct val="50000"/>
              <a:defRPr sz="2400" b="0" i="0">
                <a:latin typeface="Calibri" charset="0"/>
                <a:ea typeface="Calibri" charset="0"/>
                <a:cs typeface="Calibri" charset="0"/>
              </a:defRPr>
            </a:lvl1pPr>
            <a:lvl2pPr>
              <a:buClr>
                <a:srgbClr val="A81F24"/>
              </a:buClr>
              <a:buSzPct val="50000"/>
              <a:defRPr sz="2000" b="0" i="0">
                <a:latin typeface="Calibri" charset="0"/>
                <a:ea typeface="Calibri" charset="0"/>
                <a:cs typeface="Calibri" charset="0"/>
              </a:defRPr>
            </a:lvl2pPr>
            <a:lvl3pPr>
              <a:buClr>
                <a:srgbClr val="A81F24"/>
              </a:buClr>
              <a:buSzPct val="50000"/>
              <a:defRPr sz="1800" b="0" i="0">
                <a:latin typeface="Calibri" charset="0"/>
                <a:ea typeface="Calibri" charset="0"/>
                <a:cs typeface="Calibri" charset="0"/>
              </a:defRPr>
            </a:lvl3pPr>
            <a:lvl4pPr>
              <a:buClr>
                <a:srgbClr val="A81F24"/>
              </a:buClr>
              <a:buSzPct val="50000"/>
              <a:defRPr sz="1600" b="0" i="0">
                <a:latin typeface="Calibri" charset="0"/>
                <a:ea typeface="Calibri" charset="0"/>
                <a:cs typeface="Calibri" charset="0"/>
              </a:defRPr>
            </a:lvl4pPr>
            <a:lvl5pPr>
              <a:buClr>
                <a:srgbClr val="A81F24"/>
              </a:buClr>
              <a:buSzPct val="50000"/>
              <a:defRPr sz="160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900"/>
              </a:lnSpc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5426" y="476372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853992"/>
            <a:ext cx="8761413" cy="3842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A81F24"/>
              </a:buClr>
              <a:buSzPct val="50000"/>
              <a:buFont typeface="Wingdings 3" charset="2"/>
              <a:buChar char="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4603" y="6391838"/>
            <a:ext cx="838199" cy="30479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Calibri" charset="0"/>
          <a:ea typeface="Calibri" charset="0"/>
          <a:cs typeface="Calibr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600"/>
        </a:spcBef>
        <a:spcAft>
          <a:spcPts val="0"/>
        </a:spcAft>
        <a:buClr>
          <a:srgbClr val="C00000"/>
        </a:buClr>
        <a:buSzPct val="80000"/>
        <a:buFont typeface="Wingdings 3" charset="2"/>
        <a:buNone/>
        <a:defRPr lang="en-US" sz="24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C00000"/>
        </a:buClr>
        <a:buSzPct val="80000"/>
        <a:buFont typeface="Wingdings 3" charset="2"/>
        <a:buChar char=""/>
        <a:defRPr lang="en-US" sz="20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 smtClean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A81F24"/>
        </a:buClr>
        <a:buSzPct val="50000"/>
        <a:buFont typeface="Wingdings 3" charset="2"/>
        <a:buChar char=""/>
        <a:defRPr lang="en-US" sz="1800" b="0" i="0" kern="1200" dirty="0">
          <a:solidFill>
            <a:schemeClr val="tx1">
              <a:lumMod val="75000"/>
              <a:lumOff val="25000"/>
            </a:schemeClr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nippt.org/become-a-campt-member/" TargetMode="External"/><Relationship Id="rId4" Type="http://schemas.openxmlformats.org/officeDocument/2006/relationships/hyperlink" Target="http://manippt.org/" TargetMode="External"/><Relationship Id="rId5" Type="http://schemas.openxmlformats.org/officeDocument/2006/relationships/hyperlink" Target="http://www.ifompt.com/" TargetMode="External"/><Relationship Id="rId6" Type="http://schemas.openxmlformats.org/officeDocument/2006/relationships/hyperlink" Target="http://orthodiv.org/" TargetMode="External"/><Relationship Id="rId7" Type="http://schemas.openxmlformats.org/officeDocument/2006/relationships/hyperlink" Target="http://www.uwo.ca/fhs/pt/programs/mclsc/manip.html" TargetMode="External"/><Relationship Id="rId8" Type="http://schemas.openxmlformats.org/officeDocument/2006/relationships/hyperlink" Target="http://srs-mcmaster.ca/rehabilitation-science/orthopoaedic-manipulative-physical-therapy-omp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730582" y="3132941"/>
            <a:ext cx="5201587" cy="876925"/>
          </a:xfrm>
        </p:spPr>
        <p:txBody>
          <a:bodyPr/>
          <a:lstStyle/>
          <a:p>
            <a:pPr algn="r">
              <a:lnSpc>
                <a:spcPts val="4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Become an FCAMPT:</a:t>
            </a:r>
            <a:br>
              <a:rPr lang="en-US" sz="4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Standard for Exceptional Care</a:t>
            </a:r>
            <a:r>
              <a:rPr lang="en-US" b="1" dirty="0"/>
              <a:t/>
            </a:r>
            <a:br>
              <a:rPr lang="en-US" b="1" dirty="0"/>
            </a:b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80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Links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0" dirty="0" smtClean="0"/>
              <a:t>Global representation</a:t>
            </a:r>
          </a:p>
          <a:p>
            <a:pPr lvl="1"/>
            <a:r>
              <a:rPr lang="en-US" dirty="0" smtClean="0"/>
              <a:t>Transferable qualifications </a:t>
            </a:r>
          </a:p>
          <a:p>
            <a:pPr lvl="1"/>
            <a:r>
              <a:rPr lang="en-US" dirty="0" smtClean="0"/>
              <a:t>International initiatives</a:t>
            </a:r>
          </a:p>
          <a:p>
            <a:pPr lvl="1"/>
            <a:r>
              <a:rPr lang="en-US" dirty="0" smtClean="0"/>
              <a:t>Reciprocity in select IFOMPT countries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7" y="5080101"/>
            <a:ext cx="2481117" cy="681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1957" y="2816687"/>
            <a:ext cx="6043535" cy="3879949"/>
          </a:xfrm>
          <a:prstGeom prst="rect">
            <a:avLst/>
          </a:prstGeom>
        </p:spPr>
      </p:pic>
      <p:pic>
        <p:nvPicPr>
          <p:cNvPr id="13" name="Picture 2" descr="fompt_logo_rgb_2000px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782" y="4644975"/>
            <a:ext cx="1722699" cy="1404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4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Becoming a FCAMPT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6" y="1783830"/>
            <a:ext cx="9997728" cy="46080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Requirements</a:t>
            </a:r>
            <a:r>
              <a:rPr lang="en-US" sz="2600" b="0" dirty="0" smtClean="0"/>
              <a:t> for becoming FCAMPT: 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Licensed physiotherapist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Successful completion of an IFOMPT accredited program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Current membership with the Canadian Physiotherapy Association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Current membership with the </a:t>
            </a:r>
            <a:r>
              <a:rPr lang="en-US" sz="2200" dirty="0" err="1" smtClean="0"/>
              <a:t>Orthopaedic</a:t>
            </a:r>
            <a:r>
              <a:rPr lang="en-US" sz="2200" dirty="0" smtClean="0"/>
              <a:t> Division of the </a:t>
            </a:r>
            <a:br>
              <a:rPr lang="en-US" sz="2200" dirty="0" smtClean="0"/>
            </a:br>
            <a:r>
              <a:rPr lang="en-US" sz="2200" dirty="0" smtClean="0"/>
              <a:t>Canadian Physiotherapy Association</a:t>
            </a: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en-US" sz="2600" b="0" dirty="0" smtClean="0"/>
              <a:t>Canada offers three </a:t>
            </a:r>
            <a:r>
              <a:rPr lang="en-US" sz="2600" dirty="0" smtClean="0"/>
              <a:t>IFOMPT accredited programs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CPA </a:t>
            </a:r>
            <a:r>
              <a:rPr lang="en-US" sz="2200" dirty="0" err="1" smtClean="0"/>
              <a:t>Orthopaedic</a:t>
            </a:r>
            <a:r>
              <a:rPr lang="en-US" sz="2200" dirty="0" smtClean="0"/>
              <a:t> Division ▪ Level System</a:t>
            </a:r>
          </a:p>
          <a:p>
            <a:pPr lvl="2">
              <a:lnSpc>
                <a:spcPct val="120000"/>
              </a:lnSpc>
            </a:pPr>
            <a:r>
              <a:rPr sz="2200" smtClean="0"/>
              <a:t>WesternUniversity</a:t>
            </a:r>
            <a:r>
              <a:rPr lang="en-US" sz="2200" dirty="0" smtClean="0"/>
              <a:t>▪ Masters of Clinical Science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McMaster  University ▪ Masters of Science (Rehabilitation Science)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76082" y="2816687"/>
            <a:ext cx="6043534" cy="387994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Diploma </a:t>
            </a:r>
            <a:r>
              <a:rPr lang="en-US" dirty="0"/>
              <a:t>of Advanced </a:t>
            </a:r>
            <a:r>
              <a:rPr lang="en-US" dirty="0" err="1"/>
              <a:t>Orthopaedic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Manual and Manipulative Physiotherapy</a:t>
            </a:r>
            <a:br>
              <a:rPr lang="en-US" dirty="0"/>
            </a:b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02" y="3070036"/>
            <a:ext cx="2868934" cy="15710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8592" y="1746107"/>
            <a:ext cx="7715114" cy="4798130"/>
            <a:chOff x="1402144" y="1403596"/>
            <a:chExt cx="7715114" cy="4798130"/>
          </a:xfrm>
        </p:grpSpPr>
        <p:sp>
          <p:nvSpPr>
            <p:cNvPr id="37" name="Left Brace 36"/>
            <p:cNvSpPr/>
            <p:nvPr/>
          </p:nvSpPr>
          <p:spPr>
            <a:xfrm>
              <a:off x="2685229" y="1760644"/>
              <a:ext cx="481885" cy="204201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02144" y="1403596"/>
              <a:ext cx="7715114" cy="4798130"/>
              <a:chOff x="1450271" y="1601457"/>
              <a:chExt cx="7715114" cy="479813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061073" y="1601457"/>
                <a:ext cx="6104312" cy="2190856"/>
                <a:chOff x="4709400" y="1433015"/>
                <a:chExt cx="6104312" cy="2190856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891283" y="1433015"/>
                  <a:ext cx="3713976" cy="457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Level 1 Course/Challenge Exam</a:t>
                  </a:r>
                </a:p>
                <a:p>
                  <a:pPr algn="ctr"/>
                  <a:r>
                    <a:rPr lang="en-US" sz="1200" dirty="0" smtClean="0"/>
                    <a:t>(Written exam and case history)</a:t>
                  </a:r>
                  <a:endParaRPr lang="en-US" sz="1200" dirty="0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6668437" y="1919012"/>
                  <a:ext cx="725758" cy="3519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8345821" y="1931882"/>
                  <a:ext cx="609627" cy="3390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4709400" y="2299942"/>
                  <a:ext cx="2528834" cy="457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Level 2 Upper Course</a:t>
                  </a:r>
                </a:p>
                <a:p>
                  <a:pPr algn="ctr"/>
                  <a:r>
                    <a:rPr lang="en-US" sz="1200" dirty="0"/>
                    <a:t>(Written exam and case history</a:t>
                  </a:r>
                  <a:r>
                    <a:rPr lang="en-US" sz="1200" dirty="0" smtClean="0"/>
                    <a:t>)</a:t>
                  </a:r>
                  <a:endParaRPr lang="en-US" sz="12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292791" y="2299942"/>
                  <a:ext cx="2520921" cy="457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Level 2 </a:t>
                  </a:r>
                  <a:r>
                    <a:rPr lang="en-US" dirty="0" smtClean="0"/>
                    <a:t>Lower </a:t>
                  </a:r>
                  <a:r>
                    <a:rPr lang="en-US" dirty="0"/>
                    <a:t>Course</a:t>
                  </a:r>
                </a:p>
                <a:p>
                  <a:pPr algn="ctr"/>
                  <a:r>
                    <a:rPr lang="en-US" sz="1200" dirty="0"/>
                    <a:t>(Written exam and case history)</a:t>
                  </a:r>
                </a:p>
              </p:txBody>
            </p:sp>
            <p:cxnSp>
              <p:nvCxnSpPr>
                <p:cNvPr id="17" name="Straight Arrow Connector 16"/>
                <p:cNvCxnSpPr>
                  <a:stCxn id="14" idx="3"/>
                  <a:endCxn id="15" idx="1"/>
                </p:cNvCxnSpPr>
                <p:nvPr/>
              </p:nvCxnSpPr>
              <p:spPr>
                <a:xfrm>
                  <a:off x="7238234" y="2528443"/>
                  <a:ext cx="1054557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6801448" y="2756944"/>
                  <a:ext cx="687047" cy="3712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8081240" y="2756944"/>
                  <a:ext cx="631456" cy="3712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4715435" y="3137874"/>
                  <a:ext cx="2528834" cy="457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Level 3 Upper Course</a:t>
                  </a:r>
                </a:p>
                <a:p>
                  <a:pPr algn="ctr"/>
                  <a:r>
                    <a:rPr lang="en-US" sz="1200" dirty="0"/>
                    <a:t>(Written exam and case history</a:t>
                  </a:r>
                  <a:r>
                    <a:rPr lang="en-US" sz="1200" dirty="0" smtClean="0"/>
                    <a:t>)</a:t>
                  </a:r>
                  <a:endParaRPr lang="en-US" sz="12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292791" y="3166869"/>
                  <a:ext cx="2520921" cy="4570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Level </a:t>
                  </a:r>
                  <a:r>
                    <a:rPr lang="en-US" dirty="0" smtClean="0"/>
                    <a:t>3 Lower </a:t>
                  </a:r>
                  <a:r>
                    <a:rPr lang="en-US" dirty="0"/>
                    <a:t>Course</a:t>
                  </a:r>
                </a:p>
                <a:p>
                  <a:pPr algn="ctr"/>
                  <a:r>
                    <a:rPr lang="en-US" sz="1200" dirty="0"/>
                    <a:t>(Written exam and case history)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7185204" y="3366375"/>
                  <a:ext cx="1160617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450271" y="2448207"/>
                <a:ext cx="1421433" cy="76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90 Hours clinical mentorship</a:t>
                </a:r>
                <a:endParaRPr lang="en-US" dirty="0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4548377" y="3656958"/>
                <a:ext cx="3316819" cy="2249542"/>
                <a:chOff x="6654217" y="3750722"/>
                <a:chExt cx="3360215" cy="2726994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8233198" y="3750722"/>
                  <a:ext cx="0" cy="373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6654217" y="4160378"/>
                  <a:ext cx="33602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Intermediate Practical Exam</a:t>
                  </a:r>
                  <a:endParaRPr lang="en-US" b="1" dirty="0"/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8235195" y="4529710"/>
                  <a:ext cx="0" cy="373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7326539" y="4947405"/>
                  <a:ext cx="18133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Level 4 Course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356521" y="5734432"/>
                  <a:ext cx="1813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Level 5 Course</a:t>
                  </a:r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8259820" y="5316737"/>
                  <a:ext cx="0" cy="373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8233197" y="6103764"/>
                  <a:ext cx="0" cy="37395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Left Brace 49"/>
              <p:cNvSpPr/>
              <p:nvPr/>
            </p:nvSpPr>
            <p:spPr>
              <a:xfrm>
                <a:off x="4510460" y="4415620"/>
                <a:ext cx="481885" cy="141090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28389" y="4722193"/>
                <a:ext cx="1421433" cy="76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dirty="0" smtClean="0"/>
                  <a:t>0 Hours clinical mentorship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79979" y="5942585"/>
                <a:ext cx="3674420" cy="45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Advanced Exams</a:t>
                </a:r>
              </a:p>
              <a:p>
                <a:pPr algn="ctr"/>
                <a:r>
                  <a:rPr lang="en-US" sz="1200" dirty="0" smtClean="0"/>
                  <a:t>(Case history, multiple choice, practical exams)</a:t>
                </a:r>
                <a:endParaRPr lang="en-US" sz="1200" dirty="0"/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02" y="2909981"/>
            <a:ext cx="1914525" cy="2209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00790" y="1670359"/>
            <a:ext cx="5523838" cy="4756842"/>
            <a:chOff x="3244777" y="1670359"/>
            <a:chExt cx="5523838" cy="4756842"/>
          </a:xfrm>
        </p:grpSpPr>
        <p:sp>
          <p:nvSpPr>
            <p:cNvPr id="12" name="TextBox 11"/>
            <p:cNvSpPr txBox="1"/>
            <p:nvPr/>
          </p:nvSpPr>
          <p:spPr>
            <a:xfrm>
              <a:off x="4856968" y="1670359"/>
              <a:ext cx="3584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Admission into MClSc Program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44777" y="2031523"/>
              <a:ext cx="5523838" cy="1735968"/>
              <a:chOff x="6603439" y="1947302"/>
              <a:chExt cx="5523838" cy="1735968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9859019" y="1947302"/>
                <a:ext cx="0" cy="308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215630" y="2302189"/>
                <a:ext cx="3720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September residency 3.5 weeks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24872" y="3005459"/>
                <a:ext cx="4102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On-line distance learning / Courses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9861366" y="2671521"/>
                <a:ext cx="0" cy="308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9862382" y="3374791"/>
                <a:ext cx="0" cy="3084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Left Brace 17"/>
              <p:cNvSpPr/>
              <p:nvPr/>
            </p:nvSpPr>
            <p:spPr>
              <a:xfrm>
                <a:off x="7733745" y="2738404"/>
                <a:ext cx="481885" cy="90344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03439" y="2738404"/>
                <a:ext cx="14214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40 Hours clinical mentorship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894645" y="3839358"/>
              <a:ext cx="36455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February residency 3 weeks</a:t>
              </a:r>
            </a:p>
            <a:p>
              <a:pPr algn="ctr"/>
              <a:r>
                <a:rPr lang="en-US" sz="1200" b="1" dirty="0" smtClean="0"/>
                <a:t>(Practical, multiple choice, case history exam)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6210" y="4986096"/>
              <a:ext cx="410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On-line distance learning / Courses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502704" y="4652158"/>
              <a:ext cx="0" cy="308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503720" y="5355428"/>
              <a:ext cx="0" cy="3084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Left Brace 34"/>
            <p:cNvSpPr/>
            <p:nvPr/>
          </p:nvSpPr>
          <p:spPr>
            <a:xfrm>
              <a:off x="4375083" y="4719041"/>
              <a:ext cx="481885" cy="90344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4777" y="4719041"/>
              <a:ext cx="14214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45 Hours clinical mentorship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96002" y="5688537"/>
              <a:ext cx="304282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July residency 2 weeks</a:t>
              </a:r>
            </a:p>
            <a:p>
              <a:pPr algn="ctr"/>
              <a:r>
                <a:rPr lang="en-US" sz="1200" b="1" dirty="0" smtClean="0"/>
                <a:t>(Practical, case history exam)</a:t>
              </a:r>
            </a:p>
            <a:p>
              <a:pPr algn="ctr"/>
              <a:r>
                <a:rPr lang="en-US" sz="1200" b="1" dirty="0" smtClean="0"/>
                <a:t>(Research project poster presentation)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Masters of Clinical Science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(Manipulative </a:t>
            </a:r>
            <a:r>
              <a:rPr lang="en-US" dirty="0"/>
              <a:t>Therapy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45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885" y="2505387"/>
            <a:ext cx="2034248" cy="113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srs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885" y="3990246"/>
            <a:ext cx="2134495" cy="86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157" y="1699217"/>
            <a:ext cx="9397950" cy="525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"/>
              </a:lnSpc>
            </a:pPr>
            <a:r>
              <a:rPr lang="en-US" sz="16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600" i="1" kern="1400" dirty="0">
              <a:solidFill>
                <a:srgbClr val="000000"/>
              </a:solidFill>
              <a:latin typeface="Calibri"/>
            </a:endParaRPr>
          </a:p>
          <a:p>
            <a:pPr marL="130620" indent="-130620" algn="ctr">
              <a:lnSpc>
                <a:spcPct val="119000"/>
              </a:lnSpc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      Admission </a:t>
            </a:r>
            <a:r>
              <a:rPr lang="en-US" sz="1600" b="1" dirty="0">
                <a:latin typeface="+mj-lt"/>
              </a:rPr>
              <a:t>into </a:t>
            </a:r>
            <a:r>
              <a:rPr lang="en-US" sz="1600" b="1" dirty="0" smtClean="0">
                <a:latin typeface="+mj-lt"/>
              </a:rPr>
              <a:t>2-3 year Program (start Sept or Jan)</a:t>
            </a:r>
            <a:br>
              <a:rPr lang="en-US" sz="1600" b="1" dirty="0" smtClean="0">
                <a:latin typeface="+mj-lt"/>
              </a:rPr>
            </a:br>
            <a:endParaRPr lang="en-US" sz="1400" b="1" dirty="0" smtClean="0">
              <a:latin typeface="+mj-lt"/>
            </a:endParaRPr>
          </a:p>
          <a:p>
            <a:pPr marL="130620" indent="-13062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▪</a:t>
            </a: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b="1" kern="1400" dirty="0" smtClean="0">
                <a:solidFill>
                  <a:srgbClr val="000000"/>
                </a:solidFill>
                <a:latin typeface="+mj-lt"/>
              </a:rPr>
              <a:t>Three </a:t>
            </a:r>
            <a:r>
              <a:rPr lang="en-US" sz="1600" b="1" kern="1400" dirty="0">
                <a:solidFill>
                  <a:srgbClr val="000000"/>
                </a:solidFill>
                <a:latin typeface="+mj-lt"/>
              </a:rPr>
              <a:t>(3) Foundation Courses (</a:t>
            </a:r>
            <a:r>
              <a:rPr lang="en-US" sz="1600" b="1" kern="1400" dirty="0" smtClean="0">
                <a:solidFill>
                  <a:srgbClr val="000000"/>
                </a:solidFill>
                <a:latin typeface="+mj-lt"/>
              </a:rPr>
              <a:t>on-line</a:t>
            </a:r>
            <a:r>
              <a:rPr lang="en-US" sz="1600" b="1" kern="1400" dirty="0">
                <a:solidFill>
                  <a:srgbClr val="000000"/>
                </a:solidFill>
                <a:latin typeface="+mj-lt"/>
              </a:rPr>
              <a:t>, 3 units each</a:t>
            </a:r>
            <a:r>
              <a:rPr lang="en-US" sz="1600" b="1" kern="1400" dirty="0" smtClean="0">
                <a:solidFill>
                  <a:srgbClr val="000000"/>
                </a:solidFill>
                <a:latin typeface="+mj-lt"/>
              </a:rPr>
              <a:t>):</a:t>
            </a:r>
            <a:endParaRPr lang="en-US" sz="1600" b="1" i="1" kern="1400" dirty="0">
              <a:solidFill>
                <a:srgbClr val="000000"/>
              </a:solidFill>
              <a:latin typeface="+mj-lt"/>
            </a:endParaRPr>
          </a:p>
          <a:p>
            <a:pPr marL="355600" indent="-11430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▪ 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REHAB705 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Evaluating Sources of 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Evidence</a:t>
            </a:r>
            <a:endParaRPr lang="en-US" sz="1600" i="1" kern="1400" dirty="0">
              <a:solidFill>
                <a:srgbClr val="000000"/>
              </a:solidFill>
              <a:latin typeface="+mj-lt"/>
            </a:endParaRPr>
          </a:p>
          <a:p>
            <a:pPr marL="355600" indent="-11430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▪  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</a:t>
            </a: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7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06 Measurement in Rehabilitation</a:t>
            </a:r>
            <a:endParaRPr lang="en-US" sz="1600" i="1" kern="1400" dirty="0" smtClean="0">
              <a:solidFill>
                <a:srgbClr val="000000"/>
              </a:solidFill>
              <a:latin typeface="+mj-lt"/>
            </a:endParaRPr>
          </a:p>
          <a:p>
            <a:pPr marL="355600" indent="-11430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               ▪</a:t>
            </a: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REHAB708 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Clinical Reasoning and 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Decision-Making</a:t>
            </a:r>
          </a:p>
          <a:p>
            <a:pPr marL="130620" indent="-130620" algn="ctr">
              <a:lnSpc>
                <a:spcPct val="119000"/>
              </a:lnSpc>
              <a:spcAft>
                <a:spcPts val="600"/>
              </a:spcAft>
            </a:pPr>
            <a:endParaRPr lang="en-US" sz="1100" kern="1400" dirty="0" smtClean="0">
              <a:solidFill>
                <a:srgbClr val="000000"/>
              </a:solidFill>
              <a:latin typeface="+mj-lt"/>
            </a:endParaRPr>
          </a:p>
          <a:p>
            <a:pPr marL="130620" indent="-13062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	▪</a:t>
            </a: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b="1" kern="1400" dirty="0">
                <a:solidFill>
                  <a:srgbClr val="000000"/>
                </a:solidFill>
                <a:latin typeface="+mj-lt"/>
              </a:rPr>
              <a:t>Two (2) OMPT Courses </a:t>
            </a:r>
            <a:r>
              <a:rPr lang="en-US" sz="1600" b="1" kern="1400" dirty="0" smtClean="0">
                <a:solidFill>
                  <a:srgbClr val="000000"/>
                </a:solidFill>
                <a:latin typeface="+mj-lt"/>
              </a:rPr>
              <a:t>(on-line &amp; on-site, 3 </a:t>
            </a:r>
            <a:r>
              <a:rPr lang="en-US" sz="1600" b="1" kern="1400" dirty="0">
                <a:solidFill>
                  <a:srgbClr val="000000"/>
                </a:solidFill>
                <a:latin typeface="+mj-lt"/>
              </a:rPr>
              <a:t>units </a:t>
            </a:r>
            <a:r>
              <a:rPr lang="en-US" sz="1600" b="1" kern="1400" dirty="0" smtClean="0">
                <a:solidFill>
                  <a:srgbClr val="000000"/>
                </a:solidFill>
                <a:latin typeface="+mj-lt"/>
              </a:rPr>
              <a:t>each):</a:t>
            </a:r>
            <a:endParaRPr lang="en-US" sz="1600" b="1" i="1" kern="1400" dirty="0">
              <a:solidFill>
                <a:srgbClr val="000000"/>
              </a:solidFill>
              <a:latin typeface="+mj-lt"/>
            </a:endParaRPr>
          </a:p>
          <a:p>
            <a:pPr marL="355600" indent="-11430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▪ 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REHAB715 Advanced </a:t>
            </a:r>
            <a:r>
              <a:rPr lang="en-US" sz="1600" kern="1400" dirty="0" err="1" smtClean="0">
                <a:solidFill>
                  <a:srgbClr val="000000"/>
                </a:solidFill>
                <a:latin typeface="+mj-lt"/>
              </a:rPr>
              <a:t>Orthopaedic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 Manipulative Physiotherapy </a:t>
            </a:r>
            <a:br>
              <a:rPr lang="en-US" sz="1600" kern="1400" dirty="0" smtClean="0">
                <a:solidFill>
                  <a:srgbClr val="000000"/>
                </a:solidFill>
                <a:latin typeface="+mj-lt"/>
              </a:rPr>
            </a:b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400" kern="1400" dirty="0" smtClean="0">
                <a:solidFill>
                  <a:srgbClr val="000000"/>
                </a:solidFill>
                <a:latin typeface="+mj-lt"/>
              </a:rPr>
              <a:t>Lab </a:t>
            </a:r>
            <a:r>
              <a:rPr lang="en-US" sz="1400" kern="1400" dirty="0">
                <a:solidFill>
                  <a:srgbClr val="000000"/>
                </a:solidFill>
                <a:latin typeface="+mj-lt"/>
              </a:rPr>
              <a:t>▪ </a:t>
            </a:r>
            <a:r>
              <a:rPr lang="en-US" sz="1400" kern="1400" dirty="0" smtClean="0">
                <a:solidFill>
                  <a:srgbClr val="000000"/>
                </a:solidFill>
                <a:latin typeface="+mj-lt"/>
              </a:rPr>
              <a:t>14 days; Teaching </a:t>
            </a:r>
            <a:r>
              <a:rPr lang="en-US" sz="1400" kern="1400" dirty="0">
                <a:solidFill>
                  <a:srgbClr val="000000"/>
                </a:solidFill>
                <a:latin typeface="+mj-lt"/>
              </a:rPr>
              <a:t>Mentorship ▪ 60 </a:t>
            </a:r>
            <a:r>
              <a:rPr lang="en-US" sz="1400" kern="1400" dirty="0" err="1" smtClean="0">
                <a:solidFill>
                  <a:srgbClr val="000000"/>
                </a:solidFill>
                <a:latin typeface="+mj-lt"/>
              </a:rPr>
              <a:t>hrs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55600" indent="-11430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▪</a:t>
            </a: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REHAB703 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Special Topics in Rehabilitation 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400" kern="1400" dirty="0" smtClean="0">
                <a:solidFill>
                  <a:srgbClr val="000000"/>
                </a:solidFill>
                <a:latin typeface="+mj-lt"/>
              </a:rPr>
              <a:t>Clinical Residency </a:t>
            </a:r>
            <a:r>
              <a:rPr lang="en-US" sz="1400" kern="1400" dirty="0">
                <a:solidFill>
                  <a:srgbClr val="000000"/>
                </a:solidFill>
                <a:latin typeface="+mj-lt"/>
              </a:rPr>
              <a:t>▪ 90 </a:t>
            </a:r>
            <a:r>
              <a:rPr lang="en-US" sz="1400" kern="1400" dirty="0" err="1" smtClean="0">
                <a:solidFill>
                  <a:srgbClr val="000000"/>
                </a:solidFill>
                <a:latin typeface="+mj-lt"/>
              </a:rPr>
              <a:t>hrs</a:t>
            </a:r>
            <a:r>
              <a:rPr lang="en-US" sz="1400" kern="1400" dirty="0" smtClean="0">
                <a:solidFill>
                  <a:srgbClr val="000000"/>
                </a:solidFill>
                <a:latin typeface="+mj-lt"/>
              </a:rPr>
              <a:t>; Independent </a:t>
            </a:r>
            <a:r>
              <a:rPr lang="en-US" sz="1400" kern="1400" dirty="0">
                <a:solidFill>
                  <a:srgbClr val="000000"/>
                </a:solidFill>
                <a:latin typeface="+mj-lt"/>
              </a:rPr>
              <a:t>Study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)</a:t>
            </a:r>
            <a:endParaRPr lang="en-US" sz="1600" i="1" kern="1400" dirty="0">
              <a:solidFill>
                <a:srgbClr val="000000"/>
              </a:solidFill>
              <a:latin typeface="+mj-lt"/>
            </a:endParaRPr>
          </a:p>
          <a:p>
            <a:pPr marL="241300" algn="ctr">
              <a:lnSpc>
                <a:spcPct val="119000"/>
              </a:lnSpc>
              <a:spcAft>
                <a:spcPts val="600"/>
              </a:spcAft>
            </a:pPr>
            <a:endParaRPr lang="en-US" sz="1100" kern="1400" dirty="0" smtClean="0">
              <a:solidFill>
                <a:srgbClr val="000000"/>
              </a:solidFill>
              <a:latin typeface="+mj-lt"/>
            </a:endParaRPr>
          </a:p>
          <a:p>
            <a:pPr marL="139840" indent="-139840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 smtClean="0">
                <a:solidFill>
                  <a:srgbClr val="000000"/>
                </a:solidFill>
                <a:latin typeface="+mj-lt"/>
              </a:rPr>
              <a:t>▪</a:t>
            </a: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b="1" kern="1400" dirty="0">
                <a:solidFill>
                  <a:srgbClr val="000000"/>
                </a:solidFill>
                <a:latin typeface="+mj-lt"/>
              </a:rPr>
              <a:t>One (1) Research Project (6 units)</a:t>
            </a:r>
            <a:endParaRPr lang="en-US" sz="1600" b="1" i="1" kern="1400" dirty="0">
              <a:solidFill>
                <a:srgbClr val="000000"/>
              </a:solidFill>
              <a:latin typeface="+mj-lt"/>
            </a:endParaRPr>
          </a:p>
          <a:p>
            <a:pPr marL="351688" indent="-105499" algn="ctr">
              <a:lnSpc>
                <a:spcPct val="119000"/>
              </a:lnSpc>
              <a:spcAft>
                <a:spcPts val="600"/>
              </a:spcAft>
            </a:pPr>
            <a:r>
              <a:rPr lang="en-US" sz="1600" i="1" kern="1400" dirty="0">
                <a:solidFill>
                  <a:srgbClr val="000000"/>
                </a:solidFill>
                <a:latin typeface="+mj-lt"/>
              </a:rPr>
              <a:t>▪ </a:t>
            </a:r>
            <a:r>
              <a:rPr lang="en-US" sz="1600" kern="1400" dirty="0" smtClean="0">
                <a:solidFill>
                  <a:srgbClr val="000000"/>
                </a:solidFill>
                <a:latin typeface="+mj-lt"/>
              </a:rPr>
              <a:t>REHAB735 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Rehabilitation Research Project (</a:t>
            </a:r>
            <a:r>
              <a:rPr lang="en-US" sz="1400" kern="1400" dirty="0">
                <a:solidFill>
                  <a:srgbClr val="000000"/>
                </a:solidFill>
                <a:latin typeface="+mj-lt"/>
              </a:rPr>
              <a:t>Independent Study</a:t>
            </a:r>
            <a:r>
              <a:rPr lang="en-US" sz="1600" kern="1400" dirty="0">
                <a:solidFill>
                  <a:srgbClr val="000000"/>
                </a:solidFill>
                <a:latin typeface="+mj-lt"/>
              </a:rPr>
              <a:t>)</a:t>
            </a:r>
            <a:endParaRPr lang="en-US" sz="1600" i="1" kern="1400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US" sz="16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6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16132" y="2148425"/>
            <a:ext cx="0" cy="356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400" dirty="0"/>
              <a:t>Masters of Science (Rehabilitation </a:t>
            </a:r>
            <a:r>
              <a:rPr lang="en-US" kern="1400" dirty="0" smtClean="0"/>
              <a:t>Science)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16132" y="3811765"/>
            <a:ext cx="0" cy="356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16132" y="5505653"/>
            <a:ext cx="0" cy="356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 txBox="1">
            <a:spLocks/>
          </p:cNvSpPr>
          <p:nvPr/>
        </p:nvSpPr>
        <p:spPr bwMode="gray">
          <a:xfrm>
            <a:off x="753694" y="-142737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600" b="1" i="0" kern="120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kern="1400" dirty="0"/>
              <a:t>Area of Specialization: </a:t>
            </a:r>
            <a:r>
              <a:rPr lang="en-US" kern="1400" dirty="0" err="1"/>
              <a:t>Orthopaedic</a:t>
            </a:r>
            <a:r>
              <a:rPr lang="en-US" kern="1400" dirty="0"/>
              <a:t> Manipulative Physical Therapy (OMPT)</a:t>
            </a: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45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the next step…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6" y="1783830"/>
            <a:ext cx="9997728" cy="4793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0" dirty="0"/>
              <a:t>C</a:t>
            </a:r>
            <a:r>
              <a:rPr lang="en-US" sz="2600" b="0" dirty="0" smtClean="0"/>
              <a:t>hallenge yourself to become a better therapist everyday as you work towards becoming an FCAMPT. </a:t>
            </a:r>
            <a:endParaRPr lang="en-US" sz="2600" b="0" dirty="0"/>
          </a:p>
          <a:p>
            <a:pPr lvl="1">
              <a:lnSpc>
                <a:spcPct val="110000"/>
              </a:lnSpc>
            </a:pPr>
            <a:r>
              <a:rPr lang="en-US" sz="2200" b="0" dirty="0" smtClean="0">
                <a:hlinkClick r:id="rId3"/>
              </a:rPr>
              <a:t>http</a:t>
            </a:r>
            <a:r>
              <a:rPr lang="en-US" sz="2200" b="0" dirty="0">
                <a:hlinkClick r:id="rId3"/>
              </a:rPr>
              <a:t>://manippt.org/become-a-campt-member</a:t>
            </a:r>
            <a:r>
              <a:rPr lang="en-US" sz="2200" b="0" dirty="0" smtClean="0">
                <a:hlinkClick r:id="rId3"/>
              </a:rPr>
              <a:t>/</a:t>
            </a:r>
            <a:r>
              <a:rPr lang="en-US" sz="2200" b="0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b="0" dirty="0" smtClean="0"/>
              <a:t>More information: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CAMPT website  </a:t>
            </a:r>
            <a:r>
              <a:rPr lang="en-US" sz="2200" dirty="0" smtClean="0">
                <a:hlinkClick r:id="rId4"/>
              </a:rPr>
              <a:t>http://manippt.org/</a:t>
            </a:r>
            <a:r>
              <a:rPr lang="en-US" sz="2200" dirty="0" smtClean="0"/>
              <a:t> or on </a:t>
            </a:r>
            <a:r>
              <a:rPr lang="en-US" sz="2200" dirty="0" err="1" smtClean="0"/>
              <a:t>Linkedin</a:t>
            </a:r>
            <a:r>
              <a:rPr lang="en-US" sz="2200" dirty="0" smtClean="0"/>
              <a:t>, Twitter, Facebook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IFOMPT website  </a:t>
            </a:r>
            <a:r>
              <a:rPr lang="en-US" sz="2200" dirty="0" smtClean="0">
                <a:hlinkClick r:id="rId5"/>
              </a:rPr>
              <a:t>http://www.ifompt.com/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Ortho Division Website   </a:t>
            </a:r>
            <a:r>
              <a:rPr lang="en-US" sz="2200" dirty="0" smtClean="0">
                <a:hlinkClick r:id="rId6"/>
              </a:rPr>
              <a:t>http://orthodiv.org/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Western University </a:t>
            </a:r>
            <a:r>
              <a:rPr lang="en-US" sz="2200" dirty="0" err="1" smtClean="0"/>
              <a:t>MClSc</a:t>
            </a:r>
            <a:r>
              <a:rPr lang="en-US" sz="2200" dirty="0" smtClean="0"/>
              <a:t> Website   </a:t>
            </a:r>
            <a:r>
              <a:rPr lang="en-US" sz="2200" dirty="0" smtClean="0">
                <a:hlinkClick r:id="rId7"/>
              </a:rPr>
              <a:t>http://www.uwo.ca/fhs/pt/programs/mclsc/manip.html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McMaster University MSc(RS) Website: </a:t>
            </a:r>
            <a:r>
              <a:rPr lang="en-US" sz="2200" dirty="0" smtClean="0">
                <a:hlinkClick r:id="rId8"/>
              </a:rPr>
              <a:t>http://srs-mcmaster.ca/rehabilitation-science/orthopoaedic-manipulative-physical-therapy-ompt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20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640643" y="2983041"/>
            <a:ext cx="5091662" cy="876925"/>
          </a:xfrm>
        </p:spPr>
        <p:txBody>
          <a:bodyPr/>
          <a:lstStyle/>
          <a:p>
            <a:pPr algn="r">
              <a:lnSpc>
                <a:spcPts val="4000"/>
              </a:lnSpc>
            </a:pPr>
            <a:r>
              <a:rPr lang="en-US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Visit us online at:</a:t>
            </a:r>
            <a:br>
              <a:rPr lang="en-US" sz="4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44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manippt.org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9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92151" y="3683522"/>
            <a:ext cx="9611316" cy="288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CAMPT?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427" y="1783830"/>
            <a:ext cx="9233230" cy="443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Canadian Academy of Manipulative Physiotherapy (</a:t>
            </a:r>
            <a:r>
              <a:rPr lang="en-US" dirty="0" smtClean="0"/>
              <a:t>CAMPT) </a:t>
            </a:r>
            <a:r>
              <a:rPr lang="en-US" b="0" dirty="0" smtClean="0"/>
              <a:t>is a</a:t>
            </a:r>
            <a:r>
              <a:rPr lang="en-US" dirty="0" smtClean="0"/>
              <a:t> </a:t>
            </a:r>
            <a:r>
              <a:rPr lang="en-US" b="0" dirty="0"/>
              <a:t>p</a:t>
            </a:r>
            <a:r>
              <a:rPr lang="en-US" b="0" dirty="0" smtClean="0"/>
              <a:t>rofessional </a:t>
            </a:r>
            <a:r>
              <a:rPr lang="en-US" b="0" dirty="0"/>
              <a:t>organization of physiotherapists who have completed post-graduate training in hands on therapy treatment </a:t>
            </a:r>
            <a:r>
              <a:rPr lang="en-US" b="0" dirty="0" smtClean="0"/>
              <a:t>techniques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By </a:t>
            </a:r>
            <a:r>
              <a:rPr lang="en-US" b="0" dirty="0"/>
              <a:t>delivering research-guided physiotherapy care, our patients:</a:t>
            </a:r>
          </a:p>
          <a:p>
            <a:pPr lvl="1"/>
            <a:r>
              <a:rPr lang="en-US" b="1" dirty="0"/>
              <a:t>Get Better </a:t>
            </a:r>
            <a:r>
              <a:rPr lang="en-US" dirty="0"/>
              <a:t>using</a:t>
            </a:r>
            <a:r>
              <a:rPr lang="en-US" b="1" dirty="0"/>
              <a:t> </a:t>
            </a:r>
            <a:r>
              <a:rPr lang="en-US" dirty="0"/>
              <a:t>techniques that meet international standards</a:t>
            </a:r>
          </a:p>
          <a:p>
            <a:pPr lvl="1"/>
            <a:r>
              <a:rPr lang="en-US" b="1" dirty="0"/>
              <a:t>Recover Faster </a:t>
            </a:r>
            <a:r>
              <a:rPr lang="en-US" dirty="0"/>
              <a:t>since we find and target the root 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focused treatments</a:t>
            </a:r>
          </a:p>
          <a:p>
            <a:pPr lvl="1"/>
            <a:r>
              <a:rPr lang="en-US" b="1" dirty="0"/>
              <a:t>Stay Healthier </a:t>
            </a:r>
            <a:r>
              <a:rPr lang="en-US" dirty="0"/>
              <a:t>by educating them about their condition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reduce relapse.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1957" y="2816687"/>
            <a:ext cx="6043535" cy="3879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6047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6681"/>
    </mc:Choice>
    <mc:Fallback>
      <mp:transition xmlns:mp="http://schemas.microsoft.com/office/mac/powerpoint/2008/main" spd="slow" advTm="66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72" y="5031481"/>
            <a:ext cx="2594743" cy="710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92151" y="3683522"/>
            <a:ext cx="9611316" cy="288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867" y="4637155"/>
            <a:ext cx="1378600" cy="14044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CAMPT Affiliations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5427" y="1783830"/>
            <a:ext cx="9233230" cy="4434720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CAMPT is Canada’s member organization of the </a:t>
            </a:r>
            <a:r>
              <a:rPr lang="en-US" dirty="0" smtClean="0"/>
              <a:t>International Federation of </a:t>
            </a:r>
            <a:r>
              <a:rPr lang="en-US" dirty="0" err="1" smtClean="0"/>
              <a:t>Orthopaedic</a:t>
            </a:r>
            <a:r>
              <a:rPr lang="en-US" dirty="0" smtClean="0"/>
              <a:t> Manipulative Physiotherapy  (IFOMPT)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IFOMPT is a subsection of the WHO to monitor and encourage a high level of </a:t>
            </a:r>
            <a:r>
              <a:rPr lang="en-US" b="0" dirty="0" err="1" smtClean="0"/>
              <a:t>standardi</a:t>
            </a:r>
            <a:r>
              <a:rPr b="0" dirty="0" smtClean="0"/>
              <a:t>zation</a:t>
            </a:r>
            <a:r>
              <a:rPr lang="en-US" b="0" dirty="0" smtClean="0"/>
              <a:t> among </a:t>
            </a:r>
            <a:r>
              <a:rPr lang="en-US" b="0" dirty="0" err="1" smtClean="0"/>
              <a:t>orthopeadic</a:t>
            </a:r>
            <a:r>
              <a:rPr lang="en-US" b="0" dirty="0" smtClean="0"/>
              <a:t> physiotherapy worldwide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The World Confederation for Physical Therapy (WCPT) is </a:t>
            </a:r>
            <a:br>
              <a:rPr lang="en-US" b="0" dirty="0" smtClean="0"/>
            </a:br>
            <a:r>
              <a:rPr lang="en-US" b="0" dirty="0" smtClean="0"/>
              <a:t>the sole international voice for physical therapy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fompt_logo_rgb_2000px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549" y="4604747"/>
            <a:ext cx="1722699" cy="1404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312703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6681"/>
    </mc:Choice>
    <mc:Fallback>
      <mp:transition xmlns:mp="http://schemas.microsoft.com/office/mac/powerpoint/2008/main" spd="slow" advTm="66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being FCAMPT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5426" y="1783830"/>
            <a:ext cx="10177610" cy="4608008"/>
          </a:xfrm>
        </p:spPr>
        <p:txBody>
          <a:bodyPr>
            <a:noAutofit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en-US" b="0" dirty="0" smtClean="0"/>
              <a:t>Membership gives you the </a:t>
            </a:r>
            <a:r>
              <a:rPr lang="en-US" dirty="0" smtClean="0"/>
              <a:t>right to use the designation </a:t>
            </a:r>
            <a:r>
              <a:rPr lang="en-US" b="0" dirty="0" smtClean="0"/>
              <a:t>Fellow of the Canadian Academy of Manipulative Physiotherapy (FCAMPT)</a:t>
            </a:r>
          </a:p>
          <a:p>
            <a:pPr lvl="1"/>
            <a:r>
              <a:rPr lang="en-US" dirty="0" smtClean="0"/>
              <a:t>FCAMPT is a trademarked and protected title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 smtClean="0"/>
              <a:t>CAMPT-Certified program </a:t>
            </a:r>
            <a:r>
              <a:rPr lang="en-US" b="0" dirty="0" smtClean="0"/>
              <a:t>is designed to raise awareness of the FCAMPT title.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Key elements of this program include: </a:t>
            </a:r>
          </a:p>
          <a:p>
            <a:pPr lvl="1"/>
            <a:r>
              <a:rPr lang="en-US" dirty="0" smtClean="0"/>
              <a:t>CAMPT-Certified Get Started kit</a:t>
            </a:r>
          </a:p>
          <a:p>
            <a:pPr lvl="1"/>
            <a:r>
              <a:rPr lang="en-US" dirty="0" smtClean="0"/>
              <a:t>CAMPT website and social media</a:t>
            </a:r>
          </a:p>
          <a:p>
            <a:pPr lvl="1"/>
            <a:r>
              <a:rPr lang="en-US" dirty="0" smtClean="0"/>
              <a:t>Training and support </a:t>
            </a:r>
          </a:p>
          <a:p>
            <a:pPr lvl="1"/>
            <a:r>
              <a:rPr lang="en-US" dirty="0" smtClean="0"/>
              <a:t>Outreach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41956" y="2816687"/>
            <a:ext cx="6043537" cy="38799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5426" y="1783830"/>
            <a:ext cx="9967748" cy="346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Members receive our </a:t>
            </a:r>
            <a:r>
              <a:rPr lang="en-US" dirty="0" smtClean="0"/>
              <a:t>CAMPT-Certified package </a:t>
            </a:r>
            <a:r>
              <a:rPr lang="en-US" b="0" dirty="0" smtClean="0"/>
              <a:t>that includes:</a:t>
            </a:r>
          </a:p>
          <a:p>
            <a:pPr lvl="1"/>
            <a:r>
              <a:rPr lang="en-US" dirty="0" smtClean="0"/>
              <a:t>Professional </a:t>
            </a:r>
            <a:r>
              <a:rPr lang="en-US" dirty="0" smtClean="0"/>
              <a:t>emboss</a:t>
            </a:r>
            <a:r>
              <a:rPr dirty="0" smtClean="0"/>
              <a:t>ed</a:t>
            </a:r>
            <a:r>
              <a:rPr lang="en-US" dirty="0" smtClean="0"/>
              <a:t> </a:t>
            </a:r>
            <a:r>
              <a:rPr lang="en-US" dirty="0" smtClean="0"/>
              <a:t>seal with personalized registration number</a:t>
            </a:r>
          </a:p>
          <a:p>
            <a:pPr lvl="1"/>
            <a:r>
              <a:rPr lang="en-US" dirty="0" smtClean="0"/>
              <a:t>8GB USB key with new logos and printable forms in French and English</a:t>
            </a:r>
          </a:p>
          <a:p>
            <a:pPr lvl="1"/>
            <a:r>
              <a:rPr lang="en-US" i="1" dirty="0" smtClean="0"/>
              <a:t>Get Started </a:t>
            </a:r>
            <a:r>
              <a:rPr lang="en-US" dirty="0" smtClean="0"/>
              <a:t>instructional guide</a:t>
            </a:r>
          </a:p>
          <a:p>
            <a:pPr lvl="1"/>
            <a:r>
              <a:rPr lang="en-US" dirty="0" smtClean="0"/>
              <a:t>Sample manipulation information pamphlet for patients</a:t>
            </a:r>
          </a:p>
          <a:p>
            <a:pPr lvl="1"/>
            <a:r>
              <a:rPr lang="en-US" dirty="0" smtClean="0"/>
              <a:t>Sample FCAMPT educational handout for patients with place </a:t>
            </a:r>
            <a:br>
              <a:rPr lang="en-US" dirty="0" smtClean="0"/>
            </a:br>
            <a:r>
              <a:rPr lang="en-US" dirty="0" smtClean="0"/>
              <a:t>to staple business cards </a:t>
            </a:r>
          </a:p>
          <a:p>
            <a:pPr lvl="1"/>
            <a:r>
              <a:rPr lang="en-US" dirty="0" smtClean="0"/>
              <a:t>Double-sided window or wall CAMPT-Certified sticker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CAMPT-Certified Get Started Kit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382" b="13261"/>
          <a:stretch/>
        </p:blipFill>
        <p:spPr>
          <a:xfrm>
            <a:off x="7761273" y="3492708"/>
            <a:ext cx="4355778" cy="294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713" y="5491780"/>
            <a:ext cx="671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Download a digital version of your seal and the material </a:t>
            </a:r>
            <a:br>
              <a:rPr lang="en-US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solidFill>
                  <a:srgbClr val="A81F24"/>
                </a:solidFill>
                <a:latin typeface="Calibri" charset="0"/>
                <a:ea typeface="Calibri" charset="0"/>
                <a:cs typeface="Calibri" charset="0"/>
              </a:rPr>
              <a:t>above in the members area of the CAMPT website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SZsdyWJUlMHvSihcY0ink8ElAGMTHuIUFc24zQUafpenSwM7F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374" y="5078550"/>
            <a:ext cx="2449516" cy="82283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lUZLRgvD0hA9S0tgZaS3HiDmPHbp030VMDWxCtTBp6jfBKg4k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50" y="5025495"/>
            <a:ext cx="2323014" cy="87589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400" y="4902342"/>
            <a:ext cx="1159649" cy="1175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559" y="5125435"/>
            <a:ext cx="3022289" cy="72906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5426" y="1783831"/>
            <a:ext cx="9802856" cy="23834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dirty="0" smtClean="0"/>
              <a:t>The CAMPT website explains </a:t>
            </a:r>
            <a:r>
              <a:rPr lang="en-US" b="0" dirty="0" smtClean="0"/>
              <a:t>the benefits of FCAMPT certification to patients, </a:t>
            </a:r>
            <a:r>
              <a:rPr lang="en-US" b="0" dirty="0" err="1" smtClean="0"/>
              <a:t>practioners</a:t>
            </a:r>
            <a:r>
              <a:rPr lang="en-US" b="0" dirty="0" smtClean="0"/>
              <a:t>, and students</a:t>
            </a:r>
          </a:p>
          <a:p>
            <a:pPr lvl="1"/>
            <a:r>
              <a:rPr lang="en-US" dirty="0" smtClean="0"/>
              <a:t>Search function on the home page enables patients and </a:t>
            </a:r>
            <a:r>
              <a:rPr lang="en-US" dirty="0" err="1" smtClean="0"/>
              <a:t>practioners</a:t>
            </a:r>
            <a:r>
              <a:rPr lang="en-US" dirty="0" smtClean="0"/>
              <a:t> to find local CAMPT-Certified physiotherapists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CAMPT is also building an </a:t>
            </a:r>
            <a:r>
              <a:rPr lang="en-US" dirty="0" smtClean="0"/>
              <a:t>active presence on Facebook, Twitter and LinkedIn </a:t>
            </a:r>
            <a:r>
              <a:rPr lang="en-US" b="0" dirty="0" smtClean="0"/>
              <a:t>to build awareness of CAMPT.</a:t>
            </a:r>
            <a:endParaRPr lang="en-US" b="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CAMPT Website and Social Media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93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and Support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Continued </a:t>
            </a:r>
            <a:r>
              <a:rPr lang="en-US" dirty="0" smtClean="0"/>
              <a:t>professional development</a:t>
            </a:r>
          </a:p>
          <a:p>
            <a:pPr lvl="1"/>
            <a:r>
              <a:rPr lang="en-US" dirty="0"/>
              <a:t>Discounted rates to CAMPT sponsored  </a:t>
            </a:r>
            <a:r>
              <a:rPr lang="en-US" dirty="0" smtClean="0"/>
              <a:t>manipulative physiotherapy refresher </a:t>
            </a:r>
            <a:r>
              <a:rPr lang="en-US" dirty="0"/>
              <a:t>courses across Canada </a:t>
            </a:r>
            <a:endParaRPr lang="en-US" dirty="0" smtClean="0"/>
          </a:p>
          <a:p>
            <a:pPr lvl="1"/>
            <a:r>
              <a:rPr lang="en-US" dirty="0" smtClean="0"/>
              <a:t>Discounted </a:t>
            </a:r>
            <a:r>
              <a:rPr lang="en-US" dirty="0"/>
              <a:t>rates to Ortho Div</a:t>
            </a:r>
            <a:r>
              <a:rPr lang="en-US" dirty="0" smtClean="0"/>
              <a:t> partner</a:t>
            </a:r>
            <a:r>
              <a:rPr dirty="0" smtClean="0"/>
              <a:t>ed</a:t>
            </a:r>
            <a:r>
              <a:rPr lang="en-US" dirty="0" smtClean="0"/>
              <a:t> </a:t>
            </a:r>
            <a:r>
              <a:rPr lang="en-US" dirty="0"/>
              <a:t>Ortho Symposium </a:t>
            </a:r>
          </a:p>
          <a:p>
            <a:pPr marL="0" indent="0">
              <a:buNone/>
            </a:pPr>
            <a:r>
              <a:rPr lang="en-US" dirty="0" smtClean="0"/>
              <a:t>Networking and marketing </a:t>
            </a:r>
            <a:r>
              <a:rPr lang="en-US" b="0" dirty="0" smtClean="0"/>
              <a:t>opportunities with </a:t>
            </a:r>
            <a:br>
              <a:rPr lang="en-US" b="0" dirty="0" smtClean="0"/>
            </a:br>
            <a:r>
              <a:rPr lang="en-US" b="0" dirty="0" smtClean="0"/>
              <a:t>other members exist at various events.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dirty="0" smtClean="0"/>
              <a:t>Voting rights </a:t>
            </a:r>
            <a:r>
              <a:rPr lang="en-US" b="0" dirty="0" smtClean="0"/>
              <a:t>for CAMPT initiatives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7423" y="2978050"/>
            <a:ext cx="6038832" cy="38799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3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dirty="0"/>
              <a:t>S</a:t>
            </a:r>
            <a:r>
              <a:rPr lang="en-US" dirty="0" smtClean="0"/>
              <a:t>upports international initiatives </a:t>
            </a:r>
            <a:r>
              <a:rPr lang="en-US" b="0" dirty="0"/>
              <a:t>that promote manual therapy </a:t>
            </a:r>
            <a:r>
              <a:rPr lang="en-US" b="0" dirty="0" smtClean="0"/>
              <a:t>curriculum in </a:t>
            </a:r>
            <a:r>
              <a:rPr lang="en-US" b="0" dirty="0"/>
              <a:t>developing </a:t>
            </a:r>
            <a:r>
              <a:rPr lang="en-US" b="0" dirty="0" smtClean="0"/>
              <a:t>countries </a:t>
            </a:r>
            <a:endParaRPr lang="en-US" b="0" dirty="0"/>
          </a:p>
          <a:p>
            <a:pPr marL="0" indent="0">
              <a:spcBef>
                <a:spcPts val="1600"/>
              </a:spcBef>
              <a:buNone/>
            </a:pPr>
            <a:r>
              <a:rPr lang="en-US" b="0" dirty="0"/>
              <a:t>P</a:t>
            </a:r>
            <a:r>
              <a:rPr lang="en-US" b="0" dirty="0" smtClean="0"/>
              <a:t>rovides </a:t>
            </a:r>
            <a:r>
              <a:rPr lang="en-US" dirty="0"/>
              <a:t>research funding assistance </a:t>
            </a:r>
            <a:r>
              <a:rPr lang="en-US" b="0" dirty="0"/>
              <a:t>to Canadian and internationally-driven </a:t>
            </a:r>
            <a:r>
              <a:rPr lang="en-US" b="0" dirty="0" smtClean="0"/>
              <a:t>projects annually</a:t>
            </a:r>
            <a:endParaRPr lang="en-US" b="0" dirty="0"/>
          </a:p>
          <a:p>
            <a:pPr marL="0" indent="0">
              <a:spcBef>
                <a:spcPts val="1600"/>
              </a:spcBef>
              <a:buNone/>
            </a:pPr>
            <a:r>
              <a:rPr lang="en-US" b="0" dirty="0" smtClean="0"/>
              <a:t>FCAMPTs </a:t>
            </a:r>
            <a:r>
              <a:rPr lang="en-US" b="0" dirty="0"/>
              <a:t>have opportunities to </a:t>
            </a:r>
            <a:r>
              <a:rPr lang="en-US" dirty="0"/>
              <a:t>become a mentor or instructor </a:t>
            </a:r>
            <a:r>
              <a:rPr lang="en-US" b="0" dirty="0"/>
              <a:t>as part of the </a:t>
            </a:r>
            <a:r>
              <a:rPr lang="en-US" b="0" dirty="0" smtClean="0"/>
              <a:t>certification processes</a:t>
            </a:r>
            <a:endParaRPr lang="en-US" b="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0">
              <a:buClr>
                <a:srgbClr val="B31166"/>
              </a:buClr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5426" y="6273021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4674"/>
          <a:stretch/>
        </p:blipFill>
        <p:spPr>
          <a:xfrm>
            <a:off x="4562210" y="4192672"/>
            <a:ext cx="7629790" cy="211818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9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Ongoing CAMPT Marketing Initiatives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5426" y="1783830"/>
            <a:ext cx="9997728" cy="4489970"/>
          </a:xfrm>
        </p:spPr>
        <p:txBody>
          <a:bodyPr>
            <a:normAutofit/>
          </a:bodyPr>
          <a:lstStyle/>
          <a:p>
            <a:r>
              <a:rPr lang="en-US" dirty="0" smtClean="0"/>
              <a:t>Plans to promote FCAMPT qualifications to the public, physicians and insurance companies </a:t>
            </a:r>
            <a:r>
              <a:rPr lang="en-US" b="1" dirty="0" smtClean="0"/>
              <a:t>to make CAMPT-Certified a recognized brand</a:t>
            </a:r>
          </a:p>
          <a:p>
            <a:pPr lvl="1"/>
            <a:r>
              <a:rPr lang="en-US" dirty="0" smtClean="0"/>
              <a:t>Ongoing web and social media efforts</a:t>
            </a:r>
          </a:p>
          <a:p>
            <a:pPr lvl="1"/>
            <a:r>
              <a:rPr lang="en-US" dirty="0" smtClean="0"/>
              <a:t>Marketing plan under development</a:t>
            </a:r>
          </a:p>
          <a:p>
            <a:r>
              <a:rPr lang="en-US" dirty="0" smtClean="0"/>
              <a:t>Start by encouraging adoption of </a:t>
            </a:r>
            <a:br>
              <a:rPr lang="en-US" dirty="0" smtClean="0"/>
            </a:br>
            <a:r>
              <a:rPr lang="en-US" dirty="0" smtClean="0"/>
              <a:t>CAMPT-Certified brand by FCAMPTs</a:t>
            </a:r>
          </a:p>
          <a:p>
            <a:pPr lvl="1"/>
            <a:r>
              <a:rPr lang="en-US" dirty="0" smtClean="0"/>
              <a:t>How to leverage the CAMPT brand email series</a:t>
            </a:r>
          </a:p>
          <a:p>
            <a:pPr lvl="1"/>
            <a:r>
              <a:rPr lang="en-US" dirty="0" smtClean="0"/>
              <a:t>Conduct survey for feedback on the program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0" y="6273800"/>
            <a:ext cx="38608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0362" y="3695075"/>
            <a:ext cx="4658400" cy="231486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1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4|0.3|0.2|0.3|0.5|0.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4|0.3|0.2|0.3|0.5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3523</TotalTime>
  <Words>1940</Words>
  <Application>Microsoft Macintosh PowerPoint</Application>
  <PresentationFormat>Custom</PresentationFormat>
  <Paragraphs>212</Paragraphs>
  <Slides>16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Become an FCAMPT: The Standard for Exceptional Care </vt:lpstr>
      <vt:lpstr>What is CAMPT?</vt:lpstr>
      <vt:lpstr>CAMPT Affiliations</vt:lpstr>
      <vt:lpstr>Benefits of being FCAMPT</vt:lpstr>
      <vt:lpstr>CAMPT-Certified Get Started Kit</vt:lpstr>
      <vt:lpstr>CAMPT Website and Social Media</vt:lpstr>
      <vt:lpstr>Training and Support</vt:lpstr>
      <vt:lpstr>Outreach</vt:lpstr>
      <vt:lpstr>Ongoing CAMPT Marketing Initiatives</vt:lpstr>
      <vt:lpstr>Global Links</vt:lpstr>
      <vt:lpstr>Becoming a FCAMPT</vt:lpstr>
      <vt:lpstr> Diploma of Advanced Orthopaedic  Manual and Manipulative Physiotherapy </vt:lpstr>
      <vt:lpstr>Masters of Clinical Science  (Manipulative Therapy)</vt:lpstr>
      <vt:lpstr>Masters of Science (Rehabilitation Science)</vt:lpstr>
      <vt:lpstr>Take the next step…</vt:lpstr>
      <vt:lpstr>Visit us online at: manippt.org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Academy of Manipulative Physical Therapists</dc:title>
  <dc:creator>PC-2012</dc:creator>
  <cp:lastModifiedBy>Amy Fahlman</cp:lastModifiedBy>
  <cp:revision>140</cp:revision>
  <cp:lastPrinted>2014-08-21T17:50:59Z</cp:lastPrinted>
  <dcterms:created xsi:type="dcterms:W3CDTF">2017-06-12T14:38:32Z</dcterms:created>
  <dcterms:modified xsi:type="dcterms:W3CDTF">2017-06-12T14:38:48Z</dcterms:modified>
</cp:coreProperties>
</file>